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6"/>
  </p:notesMasterIdLst>
  <p:sldIdLst>
    <p:sldId id="256" r:id="rId2"/>
    <p:sldId id="257" r:id="rId3"/>
    <p:sldId id="258" r:id="rId4"/>
    <p:sldId id="259" r:id="rId5"/>
    <p:sldId id="279" r:id="rId6"/>
    <p:sldId id="260" r:id="rId7"/>
    <p:sldId id="261" r:id="rId8"/>
    <p:sldId id="262" r:id="rId9"/>
    <p:sldId id="263" r:id="rId10"/>
    <p:sldId id="264" r:id="rId11"/>
    <p:sldId id="265" r:id="rId12"/>
    <p:sldId id="266" r:id="rId13"/>
    <p:sldId id="278" r:id="rId14"/>
    <p:sldId id="276" r:id="rId15"/>
    <p:sldId id="275" r:id="rId16"/>
    <p:sldId id="267" r:id="rId17"/>
    <p:sldId id="268" r:id="rId18"/>
    <p:sldId id="269" r:id="rId19"/>
    <p:sldId id="270" r:id="rId20"/>
    <p:sldId id="277" r:id="rId21"/>
    <p:sldId id="271" r:id="rId22"/>
    <p:sldId id="272" r:id="rId23"/>
    <p:sldId id="273" r:id="rId24"/>
    <p:sldId id="274" r:id="rId25"/>
  </p:sldIdLst>
  <p:sldSz cx="14630400" cy="8229600"/>
  <p:notesSz cx="8229600" cy="14630400"/>
  <p:embeddedFontLst>
    <p:embeddedFont>
      <p:font typeface="Barlow Bold" panose="020B0604020202020204" charset="0"/>
      <p:bold r:id="rId27"/>
    </p:embeddedFont>
    <p:embeddedFont>
      <p:font typeface="Consolas" panose="020B0609020204030204" pitchFamily="49" charset="0"/>
      <p:regular r:id="rId28"/>
      <p:bold r:id="rId29"/>
      <p:italic r:id="rId30"/>
      <p:boldItalic r:id="rId31"/>
    </p:embeddedFont>
    <p:embeddedFont>
      <p:font typeface="Montserrat" panose="00000500000000000000" pitchFamily="2" charset="0"/>
      <p:regular r:id="rId32"/>
      <p:bold r:id="rId33"/>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8" d="100"/>
          <a:sy n="88" d="100"/>
        </p:scale>
        <p:origin x="144" y="2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452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2189798"/>
            <a:ext cx="7627382" cy="2138124"/>
          </a:xfrm>
          <a:prstGeom prst="rect">
            <a:avLst/>
          </a:prstGeom>
          <a:noFill/>
          <a:ln/>
        </p:spPr>
        <p:txBody>
          <a:bodyPr wrap="squar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Gestion des affectations des employés sur les chantiers avec Symfony</a:t>
            </a:r>
            <a:endParaRPr lang="en-US" sz="4450" dirty="0"/>
          </a:p>
        </p:txBody>
      </p:sp>
      <p:sp>
        <p:nvSpPr>
          <p:cNvPr id="4" name="Text 1"/>
          <p:cNvSpPr/>
          <p:nvPr/>
        </p:nvSpPr>
        <p:spPr>
          <a:xfrm>
            <a:off x="758309" y="4652843"/>
            <a:ext cx="7627382" cy="138684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Ce diaporama vous guide à travers l'installation et le développement d'un projet Symfony. Apprenez à automatiser l’affectation des ouvriers. Optimisez la gestion de vos chantiers en fonction des compétences et disponibilités.</a:t>
            </a:r>
            <a:endParaRPr lang="en-US" sz="1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8309" y="615910"/>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Migrations Doctrine</a:t>
            </a:r>
            <a:endParaRPr lang="en-US" sz="4450" dirty="0"/>
          </a:p>
        </p:txBody>
      </p:sp>
      <p:sp>
        <p:nvSpPr>
          <p:cNvPr id="3" name="Text 1"/>
          <p:cNvSpPr/>
          <p:nvPr/>
        </p:nvSpPr>
        <p:spPr>
          <a:xfrm>
            <a:off x="1736288" y="3640336"/>
            <a:ext cx="2850713" cy="356235"/>
          </a:xfrm>
          <a:prstGeom prst="rect">
            <a:avLst/>
          </a:prstGeom>
          <a:noFill/>
          <a:ln/>
        </p:spPr>
        <p:txBody>
          <a:bodyPr wrap="none" lIns="0" tIns="0" rIns="0" bIns="0" rtlCol="0" anchor="t"/>
          <a:lstStyle/>
          <a:p>
            <a:pPr marL="0" indent="0" algn="r">
              <a:lnSpc>
                <a:spcPts val="2800"/>
              </a:lnSpc>
              <a:buNone/>
            </a:pPr>
            <a:r>
              <a:rPr lang="en-US" sz="2200" b="1" dirty="0">
                <a:solidFill>
                  <a:srgbClr val="272525"/>
                </a:solidFill>
                <a:latin typeface="Barlow Bold" pitchFamily="34" charset="0"/>
                <a:ea typeface="Barlow Bold" pitchFamily="34" charset="-122"/>
                <a:cs typeface="Barlow Bold" pitchFamily="34" charset="-120"/>
              </a:rPr>
              <a:t>Diff</a:t>
            </a:r>
            <a:endParaRPr lang="en-US" sz="2200" dirty="0"/>
          </a:p>
        </p:txBody>
      </p:sp>
      <p:sp>
        <p:nvSpPr>
          <p:cNvPr id="4" name="Text 2"/>
          <p:cNvSpPr/>
          <p:nvPr/>
        </p:nvSpPr>
        <p:spPr>
          <a:xfrm>
            <a:off x="758309" y="4126468"/>
            <a:ext cx="3828693" cy="346710"/>
          </a:xfrm>
          <a:prstGeom prst="rect">
            <a:avLst/>
          </a:prstGeom>
          <a:noFill/>
          <a:ln/>
        </p:spPr>
        <p:txBody>
          <a:bodyPr wrap="none" lIns="0" tIns="0" rIns="0" bIns="0" rtlCol="0" anchor="t"/>
          <a:lstStyle/>
          <a:p>
            <a:pPr marL="0" indent="0" algn="r">
              <a:lnSpc>
                <a:spcPts val="2700"/>
              </a:lnSpc>
              <a:buNone/>
            </a:pPr>
            <a:r>
              <a:rPr lang="en-US" sz="1700" dirty="0">
                <a:solidFill>
                  <a:srgbClr val="272525"/>
                </a:solidFill>
                <a:latin typeface="Montserrat" pitchFamily="34" charset="0"/>
                <a:ea typeface="Montserrat" pitchFamily="34" charset="-122"/>
                <a:cs typeface="Montserrat" pitchFamily="34" charset="-120"/>
              </a:rPr>
              <a:t>Générer les changements.</a:t>
            </a:r>
            <a:endParaRPr lang="en-US" sz="1700" dirty="0"/>
          </a:p>
        </p:txBody>
      </p:sp>
      <p:pic>
        <p:nvPicPr>
          <p:cNvPr id="5" name="Image 0" descr="preencoded.png"/>
          <p:cNvPicPr>
            <a:picLocks noChangeAspect="1"/>
          </p:cNvPicPr>
          <p:nvPr/>
        </p:nvPicPr>
        <p:blipFill>
          <a:blip r:embed="rId3"/>
          <a:stretch>
            <a:fillRect/>
          </a:stretch>
        </p:blipFill>
        <p:spPr>
          <a:xfrm>
            <a:off x="5020270" y="1761887"/>
            <a:ext cx="4589740" cy="4589740"/>
          </a:xfrm>
          <a:prstGeom prst="rect">
            <a:avLst/>
          </a:prstGeom>
        </p:spPr>
      </p:pic>
      <p:sp>
        <p:nvSpPr>
          <p:cNvPr id="6" name="Text 3"/>
          <p:cNvSpPr/>
          <p:nvPr/>
        </p:nvSpPr>
        <p:spPr>
          <a:xfrm>
            <a:off x="5570518" y="3577888"/>
            <a:ext cx="324088" cy="405170"/>
          </a:xfrm>
          <a:prstGeom prst="rect">
            <a:avLst/>
          </a:prstGeom>
          <a:noFill/>
          <a:ln/>
        </p:spPr>
        <p:txBody>
          <a:bodyPr wrap="none" lIns="0" tIns="0" rIns="0" bIns="0" rtlCol="0" anchor="t"/>
          <a:lstStyle/>
          <a:p>
            <a:pPr marL="0" indent="0">
              <a:lnSpc>
                <a:spcPts val="4050"/>
              </a:lnSpc>
              <a:buNone/>
            </a:pPr>
            <a:r>
              <a:rPr lang="en-US" sz="2550" b="1" dirty="0">
                <a:solidFill>
                  <a:srgbClr val="272525"/>
                </a:solidFill>
                <a:latin typeface="Barlow Bold" pitchFamily="34" charset="0"/>
                <a:ea typeface="Barlow Bold" pitchFamily="34" charset="-122"/>
                <a:cs typeface="Barlow Bold" pitchFamily="34" charset="-120"/>
              </a:rPr>
              <a:t>1</a:t>
            </a:r>
            <a:endParaRPr lang="en-US" sz="2550" dirty="0"/>
          </a:p>
        </p:txBody>
      </p:sp>
      <p:sp>
        <p:nvSpPr>
          <p:cNvPr id="7" name="Text 4"/>
          <p:cNvSpPr/>
          <p:nvPr/>
        </p:nvSpPr>
        <p:spPr>
          <a:xfrm>
            <a:off x="10043279" y="3640336"/>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Migrate</a:t>
            </a:r>
            <a:endParaRPr lang="en-US" sz="2200" dirty="0"/>
          </a:p>
        </p:txBody>
      </p:sp>
      <p:sp>
        <p:nvSpPr>
          <p:cNvPr id="8" name="Text 5"/>
          <p:cNvSpPr/>
          <p:nvPr/>
        </p:nvSpPr>
        <p:spPr>
          <a:xfrm>
            <a:off x="10043279" y="4126468"/>
            <a:ext cx="3828812" cy="346710"/>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Appliquer les migrations.</a:t>
            </a:r>
            <a:endParaRPr lang="en-US" sz="1700" dirty="0"/>
          </a:p>
        </p:txBody>
      </p:sp>
      <p:pic>
        <p:nvPicPr>
          <p:cNvPr id="9" name="Image 1" descr="preencoded.png"/>
          <p:cNvPicPr>
            <a:picLocks noChangeAspect="1"/>
          </p:cNvPicPr>
          <p:nvPr/>
        </p:nvPicPr>
        <p:blipFill>
          <a:blip r:embed="rId4"/>
          <a:stretch>
            <a:fillRect/>
          </a:stretch>
        </p:blipFill>
        <p:spPr>
          <a:xfrm>
            <a:off x="5020270" y="1761887"/>
            <a:ext cx="4589740" cy="4589740"/>
          </a:xfrm>
          <a:prstGeom prst="rect">
            <a:avLst/>
          </a:prstGeom>
        </p:spPr>
      </p:pic>
      <p:sp>
        <p:nvSpPr>
          <p:cNvPr id="10" name="Text 6"/>
          <p:cNvSpPr/>
          <p:nvPr/>
        </p:nvSpPr>
        <p:spPr>
          <a:xfrm>
            <a:off x="8735437" y="4130338"/>
            <a:ext cx="324088" cy="405170"/>
          </a:xfrm>
          <a:prstGeom prst="rect">
            <a:avLst/>
          </a:prstGeom>
          <a:noFill/>
          <a:ln/>
        </p:spPr>
        <p:txBody>
          <a:bodyPr wrap="none" lIns="0" tIns="0" rIns="0" bIns="0" rtlCol="0" anchor="t"/>
          <a:lstStyle/>
          <a:p>
            <a:pPr marL="0" indent="0">
              <a:lnSpc>
                <a:spcPts val="4050"/>
              </a:lnSpc>
              <a:buNone/>
            </a:pPr>
            <a:r>
              <a:rPr lang="en-US" sz="2550" b="1" dirty="0">
                <a:solidFill>
                  <a:srgbClr val="272525"/>
                </a:solidFill>
                <a:latin typeface="Barlow Bold" pitchFamily="34" charset="0"/>
                <a:ea typeface="Barlow Bold" pitchFamily="34" charset="-122"/>
                <a:cs typeface="Barlow Bold" pitchFamily="34" charset="-120"/>
              </a:rPr>
              <a:t>2</a:t>
            </a:r>
            <a:endParaRPr lang="en-US" sz="2550" dirty="0"/>
          </a:p>
        </p:txBody>
      </p:sp>
      <p:sp>
        <p:nvSpPr>
          <p:cNvPr id="11" name="Shape 7"/>
          <p:cNvSpPr/>
          <p:nvPr/>
        </p:nvSpPr>
        <p:spPr>
          <a:xfrm>
            <a:off x="758309" y="6595348"/>
            <a:ext cx="13113782" cy="1018223"/>
          </a:xfrm>
          <a:prstGeom prst="roundRect">
            <a:avLst>
              <a:gd name="adj" fmla="val 19151"/>
            </a:avLst>
          </a:prstGeom>
          <a:solidFill>
            <a:srgbClr val="D2CFFC"/>
          </a:solidFill>
          <a:ln/>
        </p:spPr>
        <p:txBody>
          <a:bodyPr/>
          <a:lstStyle/>
          <a:p>
            <a:endParaRPr lang="fr-FR"/>
          </a:p>
        </p:txBody>
      </p:sp>
      <p:sp>
        <p:nvSpPr>
          <p:cNvPr id="12" name="Shape 8"/>
          <p:cNvSpPr/>
          <p:nvPr/>
        </p:nvSpPr>
        <p:spPr>
          <a:xfrm>
            <a:off x="747593" y="6595348"/>
            <a:ext cx="13135213" cy="1018223"/>
          </a:xfrm>
          <a:prstGeom prst="roundRect">
            <a:avLst>
              <a:gd name="adj" fmla="val 3192"/>
            </a:avLst>
          </a:prstGeom>
          <a:solidFill>
            <a:srgbClr val="D2CFFC"/>
          </a:solidFill>
          <a:ln/>
        </p:spPr>
        <p:txBody>
          <a:bodyPr/>
          <a:lstStyle/>
          <a:p>
            <a:endParaRPr lang="fr-FR"/>
          </a:p>
        </p:txBody>
      </p:sp>
      <p:sp>
        <p:nvSpPr>
          <p:cNvPr id="13" name="Text 9"/>
          <p:cNvSpPr/>
          <p:nvPr/>
        </p:nvSpPr>
        <p:spPr>
          <a:xfrm>
            <a:off x="964168" y="6757749"/>
            <a:ext cx="12702064" cy="693420"/>
          </a:xfrm>
          <a:prstGeom prst="rect">
            <a:avLst/>
          </a:prstGeom>
          <a:noFill/>
          <a:ln/>
        </p:spPr>
        <p:txBody>
          <a:bodyPr wrap="square" lIns="0" tIns="0" rIns="0" bIns="0" rtlCol="0" anchor="t"/>
          <a:lstStyle/>
          <a:p>
            <a:pPr marL="0" indent="0">
              <a:lnSpc>
                <a:spcPts val="2700"/>
              </a:lnSpc>
              <a:buNone/>
            </a:pPr>
            <a:r>
              <a:rPr lang="en-US" sz="1700" dirty="0">
                <a:solidFill>
                  <a:srgbClr val="272525"/>
                </a:solidFill>
                <a:highlight>
                  <a:srgbClr val="D2CFFC"/>
                </a:highlight>
                <a:latin typeface="Consolas" pitchFamily="34" charset="0"/>
                <a:ea typeface="Consolas" pitchFamily="34" charset="-122"/>
                <a:cs typeface="Consolas" pitchFamily="34" charset="-120"/>
              </a:rPr>
              <a:t>php bin/console doctrine:migrations:diff</a:t>
            </a:r>
            <a:endParaRPr lang="en-US" sz="1700" dirty="0"/>
          </a:p>
          <a:p>
            <a:pPr marL="0" indent="0">
              <a:lnSpc>
                <a:spcPts val="2700"/>
              </a:lnSpc>
              <a:buNone/>
            </a:pPr>
            <a:r>
              <a:rPr lang="en-US" sz="1700" dirty="0">
                <a:solidFill>
                  <a:srgbClr val="272525"/>
                </a:solidFill>
                <a:highlight>
                  <a:srgbClr val="D2CFFC"/>
                </a:highlight>
                <a:latin typeface="Consolas" pitchFamily="34" charset="0"/>
                <a:ea typeface="Consolas" pitchFamily="34" charset="-122"/>
                <a:cs typeface="Consolas" pitchFamily="34" charset="-120"/>
              </a:rPr>
              <a:t>php bin/console doctrine:migrations:migrate</a:t>
            </a:r>
            <a:endParaRPr lang="en-US" sz="1700" dirty="0"/>
          </a:p>
        </p:txBody>
      </p:sp>
      <p:sp>
        <p:nvSpPr>
          <p:cNvPr id="14" name="Rectangle 13">
            <a:extLst>
              <a:ext uri="{FF2B5EF4-FFF2-40B4-BE49-F238E27FC236}">
                <a16:creationId xmlns:a16="http://schemas.microsoft.com/office/drawing/2014/main" id="{4DD13FF2-515A-D91A-CF92-766EC7D3BA61}"/>
              </a:ext>
            </a:extLst>
          </p:cNvPr>
          <p:cNvSpPr/>
          <p:nvPr/>
        </p:nvSpPr>
        <p:spPr>
          <a:xfrm>
            <a:off x="12893992" y="7775972"/>
            <a:ext cx="1633667" cy="34671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fr-FR" dirty="0">
              <a:highlight>
                <a:srgbClr val="FFFF00"/>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2191822"/>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Contrôleurs Symfony</a:t>
            </a:r>
            <a:endParaRPr lang="en-US" sz="4450" dirty="0"/>
          </a:p>
        </p:txBody>
      </p:sp>
      <p:sp>
        <p:nvSpPr>
          <p:cNvPr id="4" name="Shape 1"/>
          <p:cNvSpPr/>
          <p:nvPr/>
        </p:nvSpPr>
        <p:spPr>
          <a:xfrm>
            <a:off x="6244709" y="3473172"/>
            <a:ext cx="487442" cy="487442"/>
          </a:xfrm>
          <a:prstGeom prst="roundRect">
            <a:avLst>
              <a:gd name="adj" fmla="val 40004"/>
            </a:avLst>
          </a:prstGeom>
          <a:solidFill>
            <a:srgbClr val="EEEFF5"/>
          </a:solidFill>
          <a:ln/>
          <a:effectLst>
            <a:outerShdw blurRad="53340" dist="26670" dir="13500000" algn="bl" rotWithShape="0">
              <a:srgbClr val="FFFFFF">
                <a:alpha val="70000"/>
              </a:srgbClr>
            </a:outerShdw>
          </a:effectLst>
        </p:spPr>
        <p:txBody>
          <a:bodyPr/>
          <a:lstStyle/>
          <a:p>
            <a:endParaRPr lang="fr-FR"/>
          </a:p>
        </p:txBody>
      </p:sp>
      <p:sp>
        <p:nvSpPr>
          <p:cNvPr id="5" name="Text 2"/>
          <p:cNvSpPr/>
          <p:nvPr/>
        </p:nvSpPr>
        <p:spPr>
          <a:xfrm>
            <a:off x="6317397" y="3503116"/>
            <a:ext cx="342067" cy="427553"/>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Barlow Bold" pitchFamily="34" charset="0"/>
                <a:ea typeface="Barlow Bold" pitchFamily="34" charset="-122"/>
                <a:cs typeface="Barlow Bold" pitchFamily="34" charset="-120"/>
              </a:rPr>
              <a:t>1</a:t>
            </a:r>
            <a:endParaRPr lang="en-US" sz="2650" dirty="0"/>
          </a:p>
        </p:txBody>
      </p:sp>
      <p:sp>
        <p:nvSpPr>
          <p:cNvPr id="6" name="Text 3"/>
          <p:cNvSpPr/>
          <p:nvPr/>
        </p:nvSpPr>
        <p:spPr>
          <a:xfrm>
            <a:off x="6948726" y="3473172"/>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272525"/>
                </a:solidFill>
                <a:latin typeface="Barlow Bold" pitchFamily="34" charset="0"/>
                <a:ea typeface="Barlow Bold" pitchFamily="34" charset="-122"/>
                <a:cs typeface="Barlow Bold" pitchFamily="34" charset="-120"/>
              </a:rPr>
              <a:t>Routes et Contrôleurs</a:t>
            </a:r>
            <a:endParaRPr lang="en-US" sz="2200" dirty="0"/>
          </a:p>
        </p:txBody>
      </p:sp>
      <p:sp>
        <p:nvSpPr>
          <p:cNvPr id="7" name="Text 4"/>
          <p:cNvSpPr/>
          <p:nvPr/>
        </p:nvSpPr>
        <p:spPr>
          <a:xfrm>
            <a:off x="6948726" y="3959304"/>
            <a:ext cx="6923365" cy="346710"/>
          </a:xfrm>
          <a:prstGeom prst="rect">
            <a:avLst/>
          </a:prstGeom>
          <a:noFill/>
          <a:ln/>
        </p:spPr>
        <p:txBody>
          <a:bodyPr wrap="non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Gèrent les requêtes HTTP.</a:t>
            </a:r>
            <a:endParaRPr lang="en-US" sz="1700" dirty="0"/>
          </a:p>
        </p:txBody>
      </p:sp>
      <p:sp>
        <p:nvSpPr>
          <p:cNvPr id="8" name="Shape 5"/>
          <p:cNvSpPr/>
          <p:nvPr/>
        </p:nvSpPr>
        <p:spPr>
          <a:xfrm>
            <a:off x="6244709" y="4766310"/>
            <a:ext cx="487442" cy="487442"/>
          </a:xfrm>
          <a:prstGeom prst="roundRect">
            <a:avLst>
              <a:gd name="adj" fmla="val 40004"/>
            </a:avLst>
          </a:prstGeom>
          <a:solidFill>
            <a:srgbClr val="EEEFF5"/>
          </a:solidFill>
          <a:ln/>
          <a:effectLst>
            <a:outerShdw blurRad="53340" dist="26670" dir="13500000" algn="bl" rotWithShape="0">
              <a:srgbClr val="FFFFFF">
                <a:alpha val="70000"/>
              </a:srgbClr>
            </a:outerShdw>
          </a:effectLst>
        </p:spPr>
        <p:txBody>
          <a:bodyPr/>
          <a:lstStyle/>
          <a:p>
            <a:endParaRPr lang="fr-FR"/>
          </a:p>
        </p:txBody>
      </p:sp>
      <p:sp>
        <p:nvSpPr>
          <p:cNvPr id="9" name="Text 6"/>
          <p:cNvSpPr/>
          <p:nvPr/>
        </p:nvSpPr>
        <p:spPr>
          <a:xfrm>
            <a:off x="6317397" y="4796254"/>
            <a:ext cx="342067" cy="427553"/>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Barlow Bold" pitchFamily="34" charset="0"/>
                <a:ea typeface="Barlow Bold" pitchFamily="34" charset="-122"/>
                <a:cs typeface="Barlow Bold" pitchFamily="34" charset="-120"/>
              </a:rPr>
              <a:t>2</a:t>
            </a:r>
            <a:endParaRPr lang="en-US" sz="2650" dirty="0"/>
          </a:p>
        </p:txBody>
      </p:sp>
      <p:sp>
        <p:nvSpPr>
          <p:cNvPr id="10" name="Text 7"/>
          <p:cNvSpPr/>
          <p:nvPr/>
        </p:nvSpPr>
        <p:spPr>
          <a:xfrm>
            <a:off x="6948726" y="4766310"/>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272525"/>
                </a:solidFill>
                <a:latin typeface="Barlow Bold" pitchFamily="34" charset="0"/>
                <a:ea typeface="Barlow Bold" pitchFamily="34" charset="-122"/>
                <a:cs typeface="Barlow Bold" pitchFamily="34" charset="-120"/>
              </a:rPr>
              <a:t>Exemple</a:t>
            </a:r>
            <a:endParaRPr lang="en-US" sz="2200" dirty="0"/>
          </a:p>
        </p:txBody>
      </p:sp>
      <p:sp>
        <p:nvSpPr>
          <p:cNvPr id="11" name="Shape 8"/>
          <p:cNvSpPr/>
          <p:nvPr/>
        </p:nvSpPr>
        <p:spPr>
          <a:xfrm>
            <a:off x="6948726" y="5366266"/>
            <a:ext cx="6923365" cy="671512"/>
          </a:xfrm>
          <a:prstGeom prst="roundRect">
            <a:avLst>
              <a:gd name="adj" fmla="val 29038"/>
            </a:avLst>
          </a:prstGeom>
          <a:solidFill>
            <a:srgbClr val="D2CFFC"/>
          </a:solidFill>
          <a:ln/>
        </p:spPr>
        <p:txBody>
          <a:bodyPr/>
          <a:lstStyle/>
          <a:p>
            <a:endParaRPr lang="fr-FR"/>
          </a:p>
        </p:txBody>
      </p:sp>
      <p:sp>
        <p:nvSpPr>
          <p:cNvPr id="12" name="Shape 9"/>
          <p:cNvSpPr/>
          <p:nvPr/>
        </p:nvSpPr>
        <p:spPr>
          <a:xfrm>
            <a:off x="6938010" y="5366266"/>
            <a:ext cx="6944797" cy="671512"/>
          </a:xfrm>
          <a:prstGeom prst="roundRect">
            <a:avLst>
              <a:gd name="adj" fmla="val 4840"/>
            </a:avLst>
          </a:prstGeom>
          <a:solidFill>
            <a:srgbClr val="D2CFFC"/>
          </a:solidFill>
          <a:ln/>
        </p:spPr>
        <p:txBody>
          <a:bodyPr/>
          <a:lstStyle/>
          <a:p>
            <a:endParaRPr lang="fr-FR"/>
          </a:p>
        </p:txBody>
      </p:sp>
      <p:sp>
        <p:nvSpPr>
          <p:cNvPr id="13" name="Text 10"/>
          <p:cNvSpPr/>
          <p:nvPr/>
        </p:nvSpPr>
        <p:spPr>
          <a:xfrm>
            <a:off x="7154585" y="5528667"/>
            <a:ext cx="6511647" cy="346710"/>
          </a:xfrm>
          <a:prstGeom prst="rect">
            <a:avLst/>
          </a:prstGeom>
          <a:noFill/>
          <a:ln/>
        </p:spPr>
        <p:txBody>
          <a:bodyPr wrap="none" lIns="0" tIns="0" rIns="0" bIns="0" rtlCol="0" anchor="t"/>
          <a:lstStyle/>
          <a:p>
            <a:pPr marL="0" indent="0">
              <a:lnSpc>
                <a:spcPts val="2700"/>
              </a:lnSpc>
              <a:buNone/>
            </a:pPr>
            <a:r>
              <a:rPr lang="en-US" sz="1700" dirty="0">
                <a:solidFill>
                  <a:srgbClr val="272525"/>
                </a:solidFill>
                <a:highlight>
                  <a:srgbClr val="D2CFFC"/>
                </a:highlight>
                <a:latin typeface="Consolas" pitchFamily="34" charset="0"/>
                <a:ea typeface="Consolas" pitchFamily="34" charset="-122"/>
                <a:cs typeface="Consolas" pitchFamily="34" charset="-120"/>
              </a:rPr>
              <a:t>php bin/console make:controller EmployeController</a:t>
            </a:r>
            <a:endParaRPr lang="en-US" sz="1700" dirty="0"/>
          </a:p>
        </p:txBody>
      </p:sp>
      <p:sp>
        <p:nvSpPr>
          <p:cNvPr id="14" name="Rectangle 13">
            <a:extLst>
              <a:ext uri="{FF2B5EF4-FFF2-40B4-BE49-F238E27FC236}">
                <a16:creationId xmlns:a16="http://schemas.microsoft.com/office/drawing/2014/main" id="{8568CB95-5E6F-EEBA-BE3C-484CAD01AA1C}"/>
              </a:ext>
            </a:extLst>
          </p:cNvPr>
          <p:cNvSpPr/>
          <p:nvPr/>
        </p:nvSpPr>
        <p:spPr>
          <a:xfrm>
            <a:off x="12731283" y="7459038"/>
            <a:ext cx="1869897" cy="69342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41208" y="-108923"/>
            <a:ext cx="5486400" cy="8292465"/>
          </a:xfrm>
          <a:prstGeom prst="rect">
            <a:avLst/>
          </a:prstGeom>
        </p:spPr>
      </p:pic>
      <p:sp>
        <p:nvSpPr>
          <p:cNvPr id="3" name="Text 0"/>
          <p:cNvSpPr/>
          <p:nvPr/>
        </p:nvSpPr>
        <p:spPr>
          <a:xfrm>
            <a:off x="5977295" y="385643"/>
            <a:ext cx="5290423" cy="461367"/>
          </a:xfrm>
          <a:prstGeom prst="rect">
            <a:avLst/>
          </a:prstGeom>
          <a:noFill/>
          <a:ln/>
        </p:spPr>
        <p:txBody>
          <a:bodyPr wrap="none" lIns="0" tIns="0" rIns="0" bIns="0" rtlCol="0" anchor="t"/>
          <a:lstStyle/>
          <a:p>
            <a:pPr marL="0" indent="0">
              <a:lnSpc>
                <a:spcPts val="3600"/>
              </a:lnSpc>
              <a:buNone/>
            </a:pPr>
            <a:r>
              <a:rPr lang="en-US" sz="2900" b="1" dirty="0">
                <a:solidFill>
                  <a:srgbClr val="7068F4"/>
                </a:solidFill>
                <a:latin typeface="Barlow Bold" pitchFamily="34" charset="0"/>
                <a:ea typeface="Barlow Bold" pitchFamily="34" charset="-122"/>
                <a:cs typeface="Barlow Bold" pitchFamily="34" charset="-120"/>
              </a:rPr>
              <a:t>EasyAdmin pour l'Administration</a:t>
            </a:r>
            <a:endParaRPr lang="en-US" sz="2900" dirty="0"/>
          </a:p>
        </p:txBody>
      </p:sp>
      <p:sp>
        <p:nvSpPr>
          <p:cNvPr id="4" name="Shape 1"/>
          <p:cNvSpPr/>
          <p:nvPr/>
        </p:nvSpPr>
        <p:spPr>
          <a:xfrm>
            <a:off x="6135053" y="1057394"/>
            <a:ext cx="15240" cy="3022997"/>
          </a:xfrm>
          <a:prstGeom prst="roundRect">
            <a:avLst>
              <a:gd name="adj" fmla="val 828318"/>
            </a:avLst>
          </a:prstGeom>
          <a:solidFill>
            <a:srgbClr val="C1C3D0"/>
          </a:solidFill>
          <a:ln/>
        </p:spPr>
        <p:txBody>
          <a:bodyPr/>
          <a:lstStyle/>
          <a:p>
            <a:endParaRPr lang="fr-FR"/>
          </a:p>
        </p:txBody>
      </p:sp>
      <p:sp>
        <p:nvSpPr>
          <p:cNvPr id="5" name="Shape 2"/>
          <p:cNvSpPr/>
          <p:nvPr/>
        </p:nvSpPr>
        <p:spPr>
          <a:xfrm>
            <a:off x="6277570" y="1365290"/>
            <a:ext cx="420767" cy="15240"/>
          </a:xfrm>
          <a:prstGeom prst="roundRect">
            <a:avLst>
              <a:gd name="adj" fmla="val 828318"/>
            </a:avLst>
          </a:prstGeom>
          <a:solidFill>
            <a:srgbClr val="C1C3D0"/>
          </a:solidFill>
          <a:ln/>
        </p:spPr>
        <p:txBody>
          <a:bodyPr/>
          <a:lstStyle/>
          <a:p>
            <a:endParaRPr lang="fr-FR"/>
          </a:p>
        </p:txBody>
      </p:sp>
      <p:sp>
        <p:nvSpPr>
          <p:cNvPr id="6" name="Shape 3"/>
          <p:cNvSpPr/>
          <p:nvPr/>
        </p:nvSpPr>
        <p:spPr>
          <a:xfrm>
            <a:off x="5977295" y="1215152"/>
            <a:ext cx="315516" cy="315516"/>
          </a:xfrm>
          <a:prstGeom prst="roundRect">
            <a:avLst>
              <a:gd name="adj" fmla="val 40009"/>
            </a:avLst>
          </a:prstGeom>
          <a:solidFill>
            <a:srgbClr val="EEEFF5"/>
          </a:solidFill>
          <a:ln/>
          <a:effectLst>
            <a:outerShdw blurRad="34290" dist="16510" dir="13500000" algn="bl" rotWithShape="0">
              <a:srgbClr val="FFFFFF">
                <a:alpha val="70000"/>
              </a:srgbClr>
            </a:outerShdw>
          </a:effectLst>
        </p:spPr>
        <p:txBody>
          <a:bodyPr/>
          <a:lstStyle/>
          <a:p>
            <a:endParaRPr lang="fr-FR"/>
          </a:p>
        </p:txBody>
      </p:sp>
      <p:sp>
        <p:nvSpPr>
          <p:cNvPr id="7" name="Text 4"/>
          <p:cNvSpPr/>
          <p:nvPr/>
        </p:nvSpPr>
        <p:spPr>
          <a:xfrm>
            <a:off x="6024324" y="1234500"/>
            <a:ext cx="221456" cy="276820"/>
          </a:xfrm>
          <a:prstGeom prst="rect">
            <a:avLst/>
          </a:prstGeom>
          <a:noFill/>
          <a:ln/>
        </p:spPr>
        <p:txBody>
          <a:bodyPr wrap="none" lIns="0" tIns="0" rIns="0" bIns="0" rtlCol="0" anchor="t"/>
          <a:lstStyle/>
          <a:p>
            <a:pPr marL="0" indent="0" algn="ctr">
              <a:lnSpc>
                <a:spcPts val="1700"/>
              </a:lnSpc>
              <a:buNone/>
            </a:pPr>
            <a:r>
              <a:rPr lang="en-US" sz="1700" b="1" dirty="0">
                <a:solidFill>
                  <a:srgbClr val="272525"/>
                </a:solidFill>
                <a:latin typeface="Barlow Bold" pitchFamily="34" charset="0"/>
                <a:ea typeface="Barlow Bold" pitchFamily="34" charset="-122"/>
                <a:cs typeface="Barlow Bold" pitchFamily="34" charset="-120"/>
              </a:rPr>
              <a:t>1</a:t>
            </a:r>
            <a:endParaRPr lang="en-US" sz="1700" dirty="0"/>
          </a:p>
        </p:txBody>
      </p:sp>
      <p:sp>
        <p:nvSpPr>
          <p:cNvPr id="8" name="Text 5"/>
          <p:cNvSpPr/>
          <p:nvPr/>
        </p:nvSpPr>
        <p:spPr>
          <a:xfrm>
            <a:off x="6836331" y="1197650"/>
            <a:ext cx="1845469" cy="230624"/>
          </a:xfrm>
          <a:prstGeom prst="rect">
            <a:avLst/>
          </a:prstGeom>
          <a:noFill/>
          <a:ln/>
        </p:spPr>
        <p:txBody>
          <a:bodyPr wrap="none" lIns="0" tIns="0" rIns="0" bIns="0" rtlCol="0" anchor="t"/>
          <a:lstStyle/>
          <a:p>
            <a:pPr marL="0" indent="0" algn="l">
              <a:lnSpc>
                <a:spcPts val="1800"/>
              </a:lnSpc>
              <a:buNone/>
            </a:pPr>
            <a:r>
              <a:rPr lang="en-US" sz="1450" b="1" dirty="0">
                <a:solidFill>
                  <a:srgbClr val="272525"/>
                </a:solidFill>
                <a:latin typeface="Barlow Bold" pitchFamily="34" charset="0"/>
                <a:ea typeface="Barlow Bold" pitchFamily="34" charset="-122"/>
                <a:cs typeface="Barlow Bold" pitchFamily="34" charset="-120"/>
              </a:rPr>
              <a:t>Installation</a:t>
            </a:r>
            <a:endParaRPr lang="en-US" sz="1450" dirty="0"/>
          </a:p>
        </p:txBody>
      </p:sp>
      <p:sp>
        <p:nvSpPr>
          <p:cNvPr id="9" name="Shape 6"/>
          <p:cNvSpPr/>
          <p:nvPr/>
        </p:nvSpPr>
        <p:spPr>
          <a:xfrm>
            <a:off x="6836331" y="1586032"/>
            <a:ext cx="7303175" cy="434578"/>
          </a:xfrm>
          <a:prstGeom prst="roundRect">
            <a:avLst>
              <a:gd name="adj" fmla="val 29048"/>
            </a:avLst>
          </a:prstGeom>
          <a:solidFill>
            <a:srgbClr val="D2CFFC"/>
          </a:solidFill>
          <a:ln/>
        </p:spPr>
        <p:txBody>
          <a:bodyPr/>
          <a:lstStyle/>
          <a:p>
            <a:endParaRPr lang="fr-FR"/>
          </a:p>
        </p:txBody>
      </p:sp>
      <p:sp>
        <p:nvSpPr>
          <p:cNvPr id="10" name="Shape 7"/>
          <p:cNvSpPr/>
          <p:nvPr/>
        </p:nvSpPr>
        <p:spPr>
          <a:xfrm>
            <a:off x="6829425" y="1586032"/>
            <a:ext cx="7316986" cy="434578"/>
          </a:xfrm>
          <a:prstGeom prst="roundRect">
            <a:avLst>
              <a:gd name="adj" fmla="val 4841"/>
            </a:avLst>
          </a:prstGeom>
          <a:solidFill>
            <a:srgbClr val="D2CFFC"/>
          </a:solidFill>
          <a:ln/>
        </p:spPr>
        <p:txBody>
          <a:bodyPr/>
          <a:lstStyle/>
          <a:p>
            <a:endParaRPr lang="fr-FR"/>
          </a:p>
        </p:txBody>
      </p:sp>
      <p:sp>
        <p:nvSpPr>
          <p:cNvPr id="11" name="Text 8"/>
          <p:cNvSpPr/>
          <p:nvPr/>
        </p:nvSpPr>
        <p:spPr>
          <a:xfrm>
            <a:off x="6969681" y="1691164"/>
            <a:ext cx="7036475" cy="224314"/>
          </a:xfrm>
          <a:prstGeom prst="rect">
            <a:avLst/>
          </a:prstGeom>
          <a:noFill/>
          <a:ln/>
        </p:spPr>
        <p:txBody>
          <a:bodyPr wrap="none" lIns="0" tIns="0" rIns="0" bIns="0" rtlCol="0" anchor="t"/>
          <a:lstStyle/>
          <a:p>
            <a:pPr marL="0" indent="0" algn="l">
              <a:lnSpc>
                <a:spcPts val="1750"/>
              </a:lnSpc>
              <a:buNone/>
            </a:pPr>
            <a:r>
              <a:rPr lang="en-US" sz="1100" dirty="0">
                <a:solidFill>
                  <a:srgbClr val="272525"/>
                </a:solidFill>
                <a:highlight>
                  <a:srgbClr val="D2CFFC"/>
                </a:highlight>
                <a:latin typeface="Consolas" pitchFamily="34" charset="0"/>
                <a:ea typeface="Consolas" pitchFamily="34" charset="-122"/>
                <a:cs typeface="Consolas" pitchFamily="34" charset="-120"/>
              </a:rPr>
              <a:t>composer require easycorp/easyadmin-bundle</a:t>
            </a:r>
            <a:endParaRPr lang="en-US" sz="1100" dirty="0"/>
          </a:p>
        </p:txBody>
      </p:sp>
      <p:sp>
        <p:nvSpPr>
          <p:cNvPr id="12" name="Shape 9"/>
          <p:cNvSpPr/>
          <p:nvPr/>
        </p:nvSpPr>
        <p:spPr>
          <a:xfrm>
            <a:off x="6277570" y="2609017"/>
            <a:ext cx="420767" cy="15240"/>
          </a:xfrm>
          <a:prstGeom prst="roundRect">
            <a:avLst>
              <a:gd name="adj" fmla="val 828318"/>
            </a:avLst>
          </a:prstGeom>
          <a:solidFill>
            <a:srgbClr val="C1C3D0"/>
          </a:solidFill>
          <a:ln/>
        </p:spPr>
        <p:txBody>
          <a:bodyPr/>
          <a:lstStyle/>
          <a:p>
            <a:endParaRPr lang="fr-FR"/>
          </a:p>
        </p:txBody>
      </p:sp>
      <p:sp>
        <p:nvSpPr>
          <p:cNvPr id="13" name="Shape 10"/>
          <p:cNvSpPr/>
          <p:nvPr/>
        </p:nvSpPr>
        <p:spPr>
          <a:xfrm>
            <a:off x="5977295" y="2458879"/>
            <a:ext cx="315516" cy="315516"/>
          </a:xfrm>
          <a:prstGeom prst="roundRect">
            <a:avLst>
              <a:gd name="adj" fmla="val 40009"/>
            </a:avLst>
          </a:prstGeom>
          <a:solidFill>
            <a:srgbClr val="EEEFF5"/>
          </a:solidFill>
          <a:ln/>
          <a:effectLst>
            <a:outerShdw blurRad="34290" dist="16510" dir="13500000" algn="bl" rotWithShape="0">
              <a:srgbClr val="FFFFFF">
                <a:alpha val="70000"/>
              </a:srgbClr>
            </a:outerShdw>
          </a:effectLst>
        </p:spPr>
        <p:txBody>
          <a:bodyPr/>
          <a:lstStyle/>
          <a:p>
            <a:endParaRPr lang="fr-FR"/>
          </a:p>
        </p:txBody>
      </p:sp>
      <p:sp>
        <p:nvSpPr>
          <p:cNvPr id="14" name="Text 11"/>
          <p:cNvSpPr/>
          <p:nvPr/>
        </p:nvSpPr>
        <p:spPr>
          <a:xfrm>
            <a:off x="6024324" y="2478226"/>
            <a:ext cx="221456" cy="276820"/>
          </a:xfrm>
          <a:prstGeom prst="rect">
            <a:avLst/>
          </a:prstGeom>
          <a:noFill/>
          <a:ln/>
        </p:spPr>
        <p:txBody>
          <a:bodyPr wrap="none" lIns="0" tIns="0" rIns="0" bIns="0" rtlCol="0" anchor="t"/>
          <a:lstStyle/>
          <a:p>
            <a:pPr marL="0" indent="0" algn="ctr">
              <a:lnSpc>
                <a:spcPts val="1700"/>
              </a:lnSpc>
              <a:buNone/>
            </a:pPr>
            <a:r>
              <a:rPr lang="en-US" sz="1700" b="1" dirty="0">
                <a:solidFill>
                  <a:srgbClr val="272525"/>
                </a:solidFill>
                <a:latin typeface="Barlow Bold" pitchFamily="34" charset="0"/>
                <a:ea typeface="Barlow Bold" pitchFamily="34" charset="-122"/>
                <a:cs typeface="Barlow Bold" pitchFamily="34" charset="-120"/>
              </a:rPr>
              <a:t>2</a:t>
            </a:r>
            <a:endParaRPr lang="en-US" sz="1700" dirty="0"/>
          </a:p>
        </p:txBody>
      </p:sp>
      <p:sp>
        <p:nvSpPr>
          <p:cNvPr id="15" name="Text 12"/>
          <p:cNvSpPr/>
          <p:nvPr/>
        </p:nvSpPr>
        <p:spPr>
          <a:xfrm>
            <a:off x="6836331" y="2441377"/>
            <a:ext cx="1845469" cy="230624"/>
          </a:xfrm>
          <a:prstGeom prst="rect">
            <a:avLst/>
          </a:prstGeom>
          <a:noFill/>
          <a:ln/>
        </p:spPr>
        <p:txBody>
          <a:bodyPr wrap="none" lIns="0" tIns="0" rIns="0" bIns="0" rtlCol="0" anchor="t"/>
          <a:lstStyle/>
          <a:p>
            <a:pPr marL="0" indent="0" algn="l">
              <a:lnSpc>
                <a:spcPts val="1800"/>
              </a:lnSpc>
              <a:buNone/>
            </a:pPr>
            <a:r>
              <a:rPr lang="en-US" sz="1450" b="1" dirty="0">
                <a:solidFill>
                  <a:srgbClr val="272525"/>
                </a:solidFill>
                <a:latin typeface="Barlow Bold" pitchFamily="34" charset="0"/>
                <a:ea typeface="Barlow Bold" pitchFamily="34" charset="-122"/>
                <a:cs typeface="Barlow Bold" pitchFamily="34" charset="-120"/>
              </a:rPr>
              <a:t>Configuration</a:t>
            </a:r>
            <a:endParaRPr lang="en-US" sz="1450" dirty="0"/>
          </a:p>
        </p:txBody>
      </p:sp>
      <p:sp>
        <p:nvSpPr>
          <p:cNvPr id="16" name="Text 13"/>
          <p:cNvSpPr/>
          <p:nvPr/>
        </p:nvSpPr>
        <p:spPr>
          <a:xfrm>
            <a:off x="6836331" y="2756059"/>
            <a:ext cx="7303175" cy="224314"/>
          </a:xfrm>
          <a:prstGeom prst="rect">
            <a:avLst/>
          </a:prstGeom>
          <a:noFill/>
          <a:ln/>
        </p:spPr>
        <p:txBody>
          <a:bodyPr wrap="none" lIns="0" tIns="0" rIns="0" bIns="0" rtlCol="0" anchor="t"/>
          <a:lstStyle/>
          <a:p>
            <a:pPr marL="0" indent="0" algn="l">
              <a:lnSpc>
                <a:spcPts val="1750"/>
              </a:lnSpc>
              <a:buNone/>
            </a:pPr>
            <a:r>
              <a:rPr lang="en-US" sz="1100" dirty="0">
                <a:solidFill>
                  <a:srgbClr val="272525"/>
                </a:solidFill>
                <a:latin typeface="Montserrat" pitchFamily="34" charset="0"/>
                <a:ea typeface="Montserrat" pitchFamily="34" charset="-122"/>
                <a:cs typeface="Montserrat" pitchFamily="34" charset="-120"/>
              </a:rPr>
              <a:t>DashboardController.php</a:t>
            </a:r>
            <a:endParaRPr lang="en-US" sz="1100" dirty="0"/>
          </a:p>
        </p:txBody>
      </p:sp>
      <p:sp>
        <p:nvSpPr>
          <p:cNvPr id="17" name="Shape 14"/>
          <p:cNvSpPr/>
          <p:nvPr/>
        </p:nvSpPr>
        <p:spPr>
          <a:xfrm>
            <a:off x="6277570" y="3568779"/>
            <a:ext cx="420767" cy="15240"/>
          </a:xfrm>
          <a:prstGeom prst="roundRect">
            <a:avLst>
              <a:gd name="adj" fmla="val 828318"/>
            </a:avLst>
          </a:prstGeom>
          <a:solidFill>
            <a:srgbClr val="C1C3D0"/>
          </a:solidFill>
          <a:ln/>
        </p:spPr>
        <p:txBody>
          <a:bodyPr/>
          <a:lstStyle/>
          <a:p>
            <a:endParaRPr lang="fr-FR"/>
          </a:p>
        </p:txBody>
      </p:sp>
      <p:sp>
        <p:nvSpPr>
          <p:cNvPr id="18" name="Shape 15"/>
          <p:cNvSpPr/>
          <p:nvPr/>
        </p:nvSpPr>
        <p:spPr>
          <a:xfrm>
            <a:off x="5977295" y="3418642"/>
            <a:ext cx="315516" cy="315516"/>
          </a:xfrm>
          <a:prstGeom prst="roundRect">
            <a:avLst>
              <a:gd name="adj" fmla="val 40009"/>
            </a:avLst>
          </a:prstGeom>
          <a:solidFill>
            <a:srgbClr val="EEEFF5"/>
          </a:solidFill>
          <a:ln/>
          <a:effectLst>
            <a:outerShdw blurRad="34290" dist="16510" dir="13500000" algn="bl" rotWithShape="0">
              <a:srgbClr val="FFFFFF">
                <a:alpha val="70000"/>
              </a:srgbClr>
            </a:outerShdw>
          </a:effectLst>
        </p:spPr>
        <p:txBody>
          <a:bodyPr/>
          <a:lstStyle/>
          <a:p>
            <a:endParaRPr lang="fr-FR"/>
          </a:p>
        </p:txBody>
      </p:sp>
      <p:sp>
        <p:nvSpPr>
          <p:cNvPr id="19" name="Text 16"/>
          <p:cNvSpPr/>
          <p:nvPr/>
        </p:nvSpPr>
        <p:spPr>
          <a:xfrm>
            <a:off x="6024324" y="3437989"/>
            <a:ext cx="221456" cy="276820"/>
          </a:xfrm>
          <a:prstGeom prst="rect">
            <a:avLst/>
          </a:prstGeom>
          <a:noFill/>
          <a:ln/>
        </p:spPr>
        <p:txBody>
          <a:bodyPr wrap="none" lIns="0" tIns="0" rIns="0" bIns="0" rtlCol="0" anchor="t"/>
          <a:lstStyle/>
          <a:p>
            <a:pPr marL="0" indent="0" algn="ctr">
              <a:lnSpc>
                <a:spcPts val="1700"/>
              </a:lnSpc>
              <a:buNone/>
            </a:pPr>
            <a:r>
              <a:rPr lang="en-US" sz="1700" b="1" dirty="0">
                <a:solidFill>
                  <a:srgbClr val="272525"/>
                </a:solidFill>
                <a:latin typeface="Barlow Bold" pitchFamily="34" charset="0"/>
                <a:ea typeface="Barlow Bold" pitchFamily="34" charset="-122"/>
                <a:cs typeface="Barlow Bold" pitchFamily="34" charset="-120"/>
              </a:rPr>
              <a:t>3</a:t>
            </a:r>
            <a:endParaRPr lang="en-US" sz="1700" dirty="0"/>
          </a:p>
        </p:txBody>
      </p:sp>
      <p:sp>
        <p:nvSpPr>
          <p:cNvPr id="20" name="Text 17"/>
          <p:cNvSpPr/>
          <p:nvPr/>
        </p:nvSpPr>
        <p:spPr>
          <a:xfrm>
            <a:off x="6836331" y="3401139"/>
            <a:ext cx="1845469" cy="230624"/>
          </a:xfrm>
          <a:prstGeom prst="rect">
            <a:avLst/>
          </a:prstGeom>
          <a:noFill/>
          <a:ln/>
        </p:spPr>
        <p:txBody>
          <a:bodyPr wrap="none" lIns="0" tIns="0" rIns="0" bIns="0" rtlCol="0" anchor="t"/>
          <a:lstStyle/>
          <a:p>
            <a:pPr marL="0" indent="0" algn="l">
              <a:lnSpc>
                <a:spcPts val="1800"/>
              </a:lnSpc>
              <a:buNone/>
            </a:pPr>
            <a:r>
              <a:rPr lang="en-US" sz="1450" b="1" dirty="0">
                <a:solidFill>
                  <a:srgbClr val="272525"/>
                </a:solidFill>
                <a:latin typeface="Barlow Bold" pitchFamily="34" charset="0"/>
                <a:ea typeface="Barlow Bold" pitchFamily="34" charset="-122"/>
                <a:cs typeface="Barlow Bold" pitchFamily="34" charset="-120"/>
              </a:rPr>
              <a:t>Fonctionnalités</a:t>
            </a:r>
            <a:endParaRPr lang="en-US" sz="1450" dirty="0"/>
          </a:p>
        </p:txBody>
      </p:sp>
      <p:sp>
        <p:nvSpPr>
          <p:cNvPr id="21" name="Text 18"/>
          <p:cNvSpPr/>
          <p:nvPr/>
        </p:nvSpPr>
        <p:spPr>
          <a:xfrm>
            <a:off x="6836331" y="3715822"/>
            <a:ext cx="7303175" cy="224314"/>
          </a:xfrm>
          <a:prstGeom prst="rect">
            <a:avLst/>
          </a:prstGeom>
          <a:noFill/>
          <a:ln/>
        </p:spPr>
        <p:txBody>
          <a:bodyPr wrap="none" lIns="0" tIns="0" rIns="0" bIns="0" rtlCol="0" anchor="t"/>
          <a:lstStyle/>
          <a:p>
            <a:pPr marL="0" indent="0" algn="l">
              <a:lnSpc>
                <a:spcPts val="1750"/>
              </a:lnSpc>
              <a:buNone/>
            </a:pPr>
            <a:r>
              <a:rPr lang="en-US" sz="1100" dirty="0">
                <a:solidFill>
                  <a:srgbClr val="272525"/>
                </a:solidFill>
                <a:latin typeface="Montserrat" pitchFamily="34" charset="0"/>
                <a:ea typeface="Montserrat" pitchFamily="34" charset="-122"/>
                <a:cs typeface="Montserrat" pitchFamily="34" charset="-120"/>
              </a:rPr>
              <a:t>Gestion facile des employés.</a:t>
            </a:r>
            <a:endParaRPr lang="en-US" sz="1100" dirty="0"/>
          </a:p>
        </p:txBody>
      </p:sp>
      <p:sp>
        <p:nvSpPr>
          <p:cNvPr id="22" name="Text 19"/>
          <p:cNvSpPr/>
          <p:nvPr/>
        </p:nvSpPr>
        <p:spPr>
          <a:xfrm>
            <a:off x="5977295" y="4238149"/>
            <a:ext cx="8162211" cy="224314"/>
          </a:xfrm>
          <a:prstGeom prst="rect">
            <a:avLst/>
          </a:prstGeom>
          <a:noFill/>
          <a:ln/>
        </p:spPr>
        <p:txBody>
          <a:bodyPr wrap="none" lIns="0" tIns="0" rIns="0" bIns="0" rtlCol="0" anchor="t"/>
          <a:lstStyle/>
          <a:p>
            <a:pPr marL="0" indent="0">
              <a:lnSpc>
                <a:spcPts val="1750"/>
              </a:lnSpc>
              <a:buNone/>
            </a:pPr>
            <a:endParaRPr lang="en-US" sz="1100" dirty="0"/>
          </a:p>
        </p:txBody>
      </p:sp>
      <p:sp>
        <p:nvSpPr>
          <p:cNvPr id="24" name="Rectangle 23">
            <a:extLst>
              <a:ext uri="{FF2B5EF4-FFF2-40B4-BE49-F238E27FC236}">
                <a16:creationId xmlns:a16="http://schemas.microsoft.com/office/drawing/2014/main" id="{F6982546-767D-2B2F-0C76-BB48FA63BE56}"/>
              </a:ext>
            </a:extLst>
          </p:cNvPr>
          <p:cNvSpPr/>
          <p:nvPr/>
        </p:nvSpPr>
        <p:spPr>
          <a:xfrm>
            <a:off x="12688584" y="7506892"/>
            <a:ext cx="1869897" cy="69342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F16CD1D3-7279-D161-F63B-A75418B5E1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525" y="0"/>
            <a:ext cx="13341350" cy="822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999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0D4F719-F00D-070E-626A-E2CDE94254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113" y="0"/>
            <a:ext cx="13336587" cy="822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003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preencoded.png">
            <a:extLst>
              <a:ext uri="{FF2B5EF4-FFF2-40B4-BE49-F238E27FC236}">
                <a16:creationId xmlns:a16="http://schemas.microsoft.com/office/drawing/2014/main" id="{897AF362-3417-3145-B18F-007446FAA4E3}"/>
              </a:ext>
            </a:extLst>
          </p:cNvPr>
          <p:cNvPicPr>
            <a:picLocks noChangeAspect="1"/>
          </p:cNvPicPr>
          <p:nvPr/>
        </p:nvPicPr>
        <p:blipFill>
          <a:blip r:embed="rId2"/>
          <a:stretch>
            <a:fillRect/>
          </a:stretch>
        </p:blipFill>
        <p:spPr>
          <a:xfrm>
            <a:off x="2753474" y="1116121"/>
            <a:ext cx="9272731" cy="5767563"/>
          </a:xfrm>
          <a:prstGeom prst="rect">
            <a:avLst/>
          </a:prstGeom>
        </p:spPr>
      </p:pic>
      <p:sp>
        <p:nvSpPr>
          <p:cNvPr id="3" name="Rectangle 2">
            <a:extLst>
              <a:ext uri="{FF2B5EF4-FFF2-40B4-BE49-F238E27FC236}">
                <a16:creationId xmlns:a16="http://schemas.microsoft.com/office/drawing/2014/main" id="{7CF61564-8B11-9941-A66B-D3E0B9A50192}"/>
              </a:ext>
            </a:extLst>
          </p:cNvPr>
          <p:cNvSpPr/>
          <p:nvPr/>
        </p:nvSpPr>
        <p:spPr>
          <a:xfrm>
            <a:off x="12736286" y="7750629"/>
            <a:ext cx="1894114" cy="34834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26475021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93646" y="466487"/>
            <a:ext cx="10525244" cy="6541413"/>
          </a:xfrm>
          <a:prstGeom prst="rect">
            <a:avLst/>
          </a:prstGeom>
        </p:spPr>
      </p:pic>
      <p:sp>
        <p:nvSpPr>
          <p:cNvPr id="3" name="Text 0"/>
          <p:cNvSpPr/>
          <p:nvPr/>
        </p:nvSpPr>
        <p:spPr>
          <a:xfrm>
            <a:off x="593646" y="7262336"/>
            <a:ext cx="4464010" cy="557927"/>
          </a:xfrm>
          <a:prstGeom prst="rect">
            <a:avLst/>
          </a:prstGeom>
          <a:noFill/>
          <a:ln/>
        </p:spPr>
        <p:txBody>
          <a:bodyPr wrap="none" lIns="0" tIns="0" rIns="0" bIns="0" rtlCol="0" anchor="t"/>
          <a:lstStyle/>
          <a:p>
            <a:pPr marL="0" indent="0">
              <a:lnSpc>
                <a:spcPts val="4350"/>
              </a:lnSpc>
              <a:buNone/>
            </a:pPr>
            <a:endParaRPr lang="en-US" sz="3500" dirty="0"/>
          </a:p>
        </p:txBody>
      </p:sp>
      <p:sp>
        <p:nvSpPr>
          <p:cNvPr id="4" name="Rectangle 3">
            <a:extLst>
              <a:ext uri="{FF2B5EF4-FFF2-40B4-BE49-F238E27FC236}">
                <a16:creationId xmlns:a16="http://schemas.microsoft.com/office/drawing/2014/main" id="{BB1C2D26-1A6E-BEA2-C63B-B892EBA10C6F}"/>
              </a:ext>
            </a:extLst>
          </p:cNvPr>
          <p:cNvSpPr/>
          <p:nvPr/>
        </p:nvSpPr>
        <p:spPr>
          <a:xfrm>
            <a:off x="12647487" y="7440119"/>
            <a:ext cx="1869897" cy="69342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96027" y="468273"/>
            <a:ext cx="10562987" cy="6533198"/>
          </a:xfrm>
          <a:prstGeom prst="rect">
            <a:avLst/>
          </a:prstGeom>
        </p:spPr>
      </p:pic>
      <p:sp>
        <p:nvSpPr>
          <p:cNvPr id="3" name="Text 0"/>
          <p:cNvSpPr/>
          <p:nvPr/>
        </p:nvSpPr>
        <p:spPr>
          <a:xfrm>
            <a:off x="596027" y="7256859"/>
            <a:ext cx="4481632" cy="560189"/>
          </a:xfrm>
          <a:prstGeom prst="rect">
            <a:avLst/>
          </a:prstGeom>
          <a:noFill/>
          <a:ln/>
        </p:spPr>
        <p:txBody>
          <a:bodyPr wrap="none" lIns="0" tIns="0" rIns="0" bIns="0" rtlCol="0" anchor="t"/>
          <a:lstStyle/>
          <a:p>
            <a:pPr marL="0" indent="0">
              <a:lnSpc>
                <a:spcPts val="4400"/>
              </a:lnSpc>
              <a:buNone/>
            </a:pPr>
            <a:endParaRPr lang="en-US" sz="3500" dirty="0"/>
          </a:p>
        </p:txBody>
      </p:sp>
      <p:sp>
        <p:nvSpPr>
          <p:cNvPr id="4" name="Rectangle 3">
            <a:extLst>
              <a:ext uri="{FF2B5EF4-FFF2-40B4-BE49-F238E27FC236}">
                <a16:creationId xmlns:a16="http://schemas.microsoft.com/office/drawing/2014/main" id="{275A2DC6-8BBB-51B3-296E-AAD3DE996AFF}"/>
              </a:ext>
            </a:extLst>
          </p:cNvPr>
          <p:cNvSpPr/>
          <p:nvPr/>
        </p:nvSpPr>
        <p:spPr>
          <a:xfrm>
            <a:off x="12668036" y="7459038"/>
            <a:ext cx="1869897" cy="69342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58309" y="1904286"/>
            <a:ext cx="13113782" cy="3383280"/>
          </a:xfrm>
          <a:prstGeom prst="rect">
            <a:avLst/>
          </a:prstGeom>
        </p:spPr>
      </p:pic>
      <p:sp>
        <p:nvSpPr>
          <p:cNvPr id="3" name="Text 0"/>
          <p:cNvSpPr/>
          <p:nvPr/>
        </p:nvSpPr>
        <p:spPr>
          <a:xfrm>
            <a:off x="758309" y="5612487"/>
            <a:ext cx="5701546" cy="712708"/>
          </a:xfrm>
          <a:prstGeom prst="rect">
            <a:avLst/>
          </a:prstGeom>
          <a:noFill/>
          <a:ln/>
        </p:spPr>
        <p:txBody>
          <a:bodyPr wrap="none" lIns="0" tIns="0" rIns="0" bIns="0" rtlCol="0" anchor="t"/>
          <a:lstStyle/>
          <a:p>
            <a:pPr marL="0" indent="0">
              <a:lnSpc>
                <a:spcPts val="5600"/>
              </a:lnSpc>
              <a:buNone/>
            </a:pPr>
            <a:endParaRPr lang="en-US" sz="4450" dirty="0"/>
          </a:p>
        </p:txBody>
      </p:sp>
      <p:sp>
        <p:nvSpPr>
          <p:cNvPr id="4" name="Rectangle 3">
            <a:extLst>
              <a:ext uri="{FF2B5EF4-FFF2-40B4-BE49-F238E27FC236}">
                <a16:creationId xmlns:a16="http://schemas.microsoft.com/office/drawing/2014/main" id="{9A3ECA0D-C5CF-7425-00F6-8CDC0BC4462C}"/>
              </a:ext>
            </a:extLst>
          </p:cNvPr>
          <p:cNvSpPr/>
          <p:nvPr/>
        </p:nvSpPr>
        <p:spPr>
          <a:xfrm>
            <a:off x="12657762" y="7459038"/>
            <a:ext cx="1869897" cy="69342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97337" y="469344"/>
            <a:ext cx="10584299" cy="6530459"/>
          </a:xfrm>
          <a:prstGeom prst="rect">
            <a:avLst/>
          </a:prstGeom>
        </p:spPr>
      </p:pic>
      <p:sp>
        <p:nvSpPr>
          <p:cNvPr id="3" name="Text 0"/>
          <p:cNvSpPr/>
          <p:nvPr/>
        </p:nvSpPr>
        <p:spPr>
          <a:xfrm>
            <a:off x="597337" y="7255788"/>
            <a:ext cx="4491514" cy="561380"/>
          </a:xfrm>
          <a:prstGeom prst="rect">
            <a:avLst/>
          </a:prstGeom>
          <a:noFill/>
          <a:ln/>
        </p:spPr>
        <p:txBody>
          <a:bodyPr wrap="none" lIns="0" tIns="0" rIns="0" bIns="0" rtlCol="0" anchor="t"/>
          <a:lstStyle/>
          <a:p>
            <a:pPr marL="0" indent="0">
              <a:lnSpc>
                <a:spcPts val="4400"/>
              </a:lnSpc>
              <a:buNone/>
            </a:pPr>
            <a:endParaRPr lang="en-US" sz="3500" dirty="0"/>
          </a:p>
        </p:txBody>
      </p:sp>
      <p:sp>
        <p:nvSpPr>
          <p:cNvPr id="4" name="Rectangle 3">
            <a:extLst>
              <a:ext uri="{FF2B5EF4-FFF2-40B4-BE49-F238E27FC236}">
                <a16:creationId xmlns:a16="http://schemas.microsoft.com/office/drawing/2014/main" id="{D1065E5F-D0DD-F221-9353-7239B92F46B8}"/>
              </a:ext>
            </a:extLst>
          </p:cNvPr>
          <p:cNvSpPr/>
          <p:nvPr/>
        </p:nvSpPr>
        <p:spPr>
          <a:xfrm>
            <a:off x="12596117" y="7459038"/>
            <a:ext cx="1869897" cy="69342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0"/>
            <a:ext cx="5701545" cy="8229600"/>
          </a:xfrm>
          <a:prstGeom prst="rect">
            <a:avLst/>
          </a:prstGeom>
        </p:spPr>
      </p:pic>
      <p:sp>
        <p:nvSpPr>
          <p:cNvPr id="3" name="Text 0"/>
          <p:cNvSpPr/>
          <p:nvPr/>
        </p:nvSpPr>
        <p:spPr>
          <a:xfrm>
            <a:off x="6244709" y="2481620"/>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Introduction au Projet</a:t>
            </a:r>
            <a:endParaRPr lang="en-US" sz="4450" dirty="0"/>
          </a:p>
        </p:txBody>
      </p:sp>
      <p:sp>
        <p:nvSpPr>
          <p:cNvPr id="4" name="Text 1"/>
          <p:cNvSpPr/>
          <p:nvPr/>
        </p:nvSpPr>
        <p:spPr>
          <a:xfrm>
            <a:off x="6244709" y="3519249"/>
            <a:ext cx="7627382" cy="354330"/>
          </a:xfrm>
          <a:prstGeom prst="rect">
            <a:avLst/>
          </a:prstGeom>
          <a:noFill/>
          <a:ln/>
        </p:spPr>
        <p:txBody>
          <a:bodyPr wrap="none" lIns="0" tIns="0" rIns="0" bIns="0" rtlCol="0" anchor="t"/>
          <a:lstStyle/>
          <a:p>
            <a:pPr marL="0" indent="0">
              <a:lnSpc>
                <a:spcPts val="2700"/>
              </a:lnSpc>
              <a:buNone/>
            </a:pPr>
            <a:r>
              <a:rPr lang="en-US" sz="1700" dirty="0">
                <a:solidFill>
                  <a:srgbClr val="000000"/>
                </a:solidFill>
                <a:latin typeface="Montserrat" pitchFamily="34" charset="0"/>
                <a:ea typeface="Montserrat" pitchFamily="34" charset="-122"/>
                <a:cs typeface="Montserrat" pitchFamily="34" charset="-120"/>
              </a:rPr>
              <a:t>🔹</a:t>
            </a:r>
            <a:r>
              <a:rPr lang="en-US" sz="1700" dirty="0">
                <a:solidFill>
                  <a:srgbClr val="272525"/>
                </a:solidFill>
                <a:latin typeface="Montserrat" pitchFamily="34" charset="0"/>
                <a:ea typeface="Montserrat" pitchFamily="34" charset="-122"/>
                <a:cs typeface="Montserrat" pitchFamily="34" charset="-120"/>
              </a:rPr>
              <a:t> 1. Introduction</a:t>
            </a:r>
            <a:endParaRPr lang="en-US" sz="1700" dirty="0"/>
          </a:p>
        </p:txBody>
      </p:sp>
      <p:sp>
        <p:nvSpPr>
          <p:cNvPr id="5" name="Text 2"/>
          <p:cNvSpPr/>
          <p:nvPr/>
        </p:nvSpPr>
        <p:spPr>
          <a:xfrm>
            <a:off x="6244709" y="4117300"/>
            <a:ext cx="7627382" cy="69342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Présentation rapide du diagramme de classe et de son rôle dans le projet.</a:t>
            </a:r>
            <a:endParaRPr lang="en-US" sz="1700" dirty="0"/>
          </a:p>
        </p:txBody>
      </p:sp>
      <p:sp>
        <p:nvSpPr>
          <p:cNvPr id="6" name="Text 3"/>
          <p:cNvSpPr/>
          <p:nvPr/>
        </p:nvSpPr>
        <p:spPr>
          <a:xfrm>
            <a:off x="6244709" y="5054441"/>
            <a:ext cx="7627382" cy="69342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Explication de l'importance de la modélisation UML pour structurer la base de données et les relations entre les entités.</a:t>
            </a:r>
            <a:endParaRPr lang="en-US" sz="1700" dirty="0"/>
          </a:p>
        </p:txBody>
      </p:sp>
      <p:sp>
        <p:nvSpPr>
          <p:cNvPr id="7" name="Rectangle 6">
            <a:extLst>
              <a:ext uri="{FF2B5EF4-FFF2-40B4-BE49-F238E27FC236}">
                <a16:creationId xmlns:a16="http://schemas.microsoft.com/office/drawing/2014/main" id="{EE337A8E-F7B7-719C-7EF4-07648BF680BA}"/>
              </a:ext>
            </a:extLst>
          </p:cNvPr>
          <p:cNvSpPr/>
          <p:nvPr/>
        </p:nvSpPr>
        <p:spPr>
          <a:xfrm>
            <a:off x="12760503" y="7459038"/>
            <a:ext cx="1869897" cy="69342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AB4C980-5476-EE0C-57A7-9C21FCFB6A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25" y="0"/>
            <a:ext cx="13290550" cy="822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3002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98051" y="469940"/>
            <a:ext cx="10596801" cy="6527602"/>
          </a:xfrm>
          <a:prstGeom prst="rect">
            <a:avLst/>
          </a:prstGeom>
        </p:spPr>
      </p:pic>
      <p:sp>
        <p:nvSpPr>
          <p:cNvPr id="3" name="Text 0"/>
          <p:cNvSpPr/>
          <p:nvPr/>
        </p:nvSpPr>
        <p:spPr>
          <a:xfrm>
            <a:off x="598051" y="7253883"/>
            <a:ext cx="4497348" cy="562094"/>
          </a:xfrm>
          <a:prstGeom prst="rect">
            <a:avLst/>
          </a:prstGeom>
          <a:noFill/>
          <a:ln/>
        </p:spPr>
        <p:txBody>
          <a:bodyPr wrap="none" lIns="0" tIns="0" rIns="0" bIns="0" rtlCol="0" anchor="t"/>
          <a:lstStyle/>
          <a:p>
            <a:pPr marL="0" indent="0">
              <a:lnSpc>
                <a:spcPts val="4400"/>
              </a:lnSpc>
              <a:buNone/>
            </a:pPr>
            <a:endParaRPr lang="en-US" sz="3500" dirty="0"/>
          </a:p>
        </p:txBody>
      </p:sp>
      <p:sp>
        <p:nvSpPr>
          <p:cNvPr id="4" name="Rectangle 3">
            <a:extLst>
              <a:ext uri="{FF2B5EF4-FFF2-40B4-BE49-F238E27FC236}">
                <a16:creationId xmlns:a16="http://schemas.microsoft.com/office/drawing/2014/main" id="{65553FF4-1B36-6E37-62E4-F696BB03E34D}"/>
              </a:ext>
            </a:extLst>
          </p:cNvPr>
          <p:cNvSpPr/>
          <p:nvPr/>
        </p:nvSpPr>
        <p:spPr>
          <a:xfrm>
            <a:off x="12668035" y="7459038"/>
            <a:ext cx="1869897" cy="69342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58309" y="718780"/>
            <a:ext cx="7265551"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Tests Unitaires avec PHPUnit</a:t>
            </a:r>
            <a:endParaRPr lang="en-US" sz="4450" dirty="0"/>
          </a:p>
        </p:txBody>
      </p:sp>
      <p:pic>
        <p:nvPicPr>
          <p:cNvPr id="3" name="Image 0" descr="preencoded.png"/>
          <p:cNvPicPr>
            <a:picLocks noChangeAspect="1"/>
          </p:cNvPicPr>
          <p:nvPr/>
        </p:nvPicPr>
        <p:blipFill>
          <a:blip r:embed="rId3"/>
          <a:stretch>
            <a:fillRect/>
          </a:stretch>
        </p:blipFill>
        <p:spPr>
          <a:xfrm>
            <a:off x="758309" y="1864757"/>
            <a:ext cx="6394371" cy="3951923"/>
          </a:xfrm>
          <a:prstGeom prst="rect">
            <a:avLst/>
          </a:prstGeom>
        </p:spPr>
      </p:pic>
      <p:sp>
        <p:nvSpPr>
          <p:cNvPr id="4" name="Text 1"/>
          <p:cNvSpPr/>
          <p:nvPr/>
        </p:nvSpPr>
        <p:spPr>
          <a:xfrm>
            <a:off x="758309" y="6087428"/>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Configuration</a:t>
            </a:r>
            <a:endParaRPr lang="en-US" sz="2200" dirty="0"/>
          </a:p>
        </p:txBody>
      </p:sp>
      <p:sp>
        <p:nvSpPr>
          <p:cNvPr id="5" name="Text 2"/>
          <p:cNvSpPr/>
          <p:nvPr/>
        </p:nvSpPr>
        <p:spPr>
          <a:xfrm>
            <a:off x="758309" y="6573560"/>
            <a:ext cx="6394371" cy="346710"/>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Installation et configuration de PHPUnit.</a:t>
            </a:r>
            <a:endParaRPr lang="en-US" sz="1700" dirty="0"/>
          </a:p>
        </p:txBody>
      </p:sp>
      <p:pic>
        <p:nvPicPr>
          <p:cNvPr id="6" name="Image 1" descr="preencoded.png"/>
          <p:cNvPicPr>
            <a:picLocks noChangeAspect="1"/>
          </p:cNvPicPr>
          <p:nvPr/>
        </p:nvPicPr>
        <p:blipFill>
          <a:blip r:embed="rId4"/>
          <a:stretch>
            <a:fillRect/>
          </a:stretch>
        </p:blipFill>
        <p:spPr>
          <a:xfrm>
            <a:off x="7477601" y="1864757"/>
            <a:ext cx="6394490" cy="3952042"/>
          </a:xfrm>
          <a:prstGeom prst="rect">
            <a:avLst/>
          </a:prstGeom>
        </p:spPr>
      </p:pic>
      <p:sp>
        <p:nvSpPr>
          <p:cNvPr id="7" name="Text 3"/>
          <p:cNvSpPr/>
          <p:nvPr/>
        </p:nvSpPr>
        <p:spPr>
          <a:xfrm>
            <a:off x="7477601" y="6087547"/>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Exécution des tests</a:t>
            </a:r>
            <a:endParaRPr lang="en-US" sz="2200" dirty="0"/>
          </a:p>
        </p:txBody>
      </p:sp>
      <p:sp>
        <p:nvSpPr>
          <p:cNvPr id="8" name="Text 4"/>
          <p:cNvSpPr/>
          <p:nvPr/>
        </p:nvSpPr>
        <p:spPr>
          <a:xfrm>
            <a:off x="7477601" y="6573679"/>
            <a:ext cx="6394490" cy="346710"/>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Exécuter les tests unitaires.</a:t>
            </a:r>
            <a:endParaRPr lang="en-US" sz="1700" dirty="0"/>
          </a:p>
        </p:txBody>
      </p:sp>
      <p:sp>
        <p:nvSpPr>
          <p:cNvPr id="9" name="Text 5"/>
          <p:cNvSpPr/>
          <p:nvPr/>
        </p:nvSpPr>
        <p:spPr>
          <a:xfrm>
            <a:off x="758309" y="7164110"/>
            <a:ext cx="13113782" cy="346710"/>
          </a:xfrm>
          <a:prstGeom prst="rect">
            <a:avLst/>
          </a:prstGeom>
          <a:noFill/>
          <a:ln/>
        </p:spPr>
        <p:txBody>
          <a:bodyPr wrap="non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Utilisation de PHPUnit pour assurer la qualité du code.</a:t>
            </a:r>
            <a:endParaRPr lang="en-US" sz="1700" dirty="0"/>
          </a:p>
        </p:txBody>
      </p:sp>
      <p:sp>
        <p:nvSpPr>
          <p:cNvPr id="10" name="Rectangle 9">
            <a:extLst>
              <a:ext uri="{FF2B5EF4-FFF2-40B4-BE49-F238E27FC236}">
                <a16:creationId xmlns:a16="http://schemas.microsoft.com/office/drawing/2014/main" id="{00EA3AD7-DA8B-5CE4-03BB-5386787409CB}"/>
              </a:ext>
            </a:extLst>
          </p:cNvPr>
          <p:cNvSpPr/>
          <p:nvPr/>
        </p:nvSpPr>
        <p:spPr>
          <a:xfrm>
            <a:off x="12616665" y="7459038"/>
            <a:ext cx="1869897" cy="69342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43069" y="584478"/>
            <a:ext cx="7179588" cy="698421"/>
          </a:xfrm>
          <a:prstGeom prst="rect">
            <a:avLst/>
          </a:prstGeom>
          <a:noFill/>
          <a:ln/>
        </p:spPr>
        <p:txBody>
          <a:bodyPr wrap="none" lIns="0" tIns="0" rIns="0" bIns="0" rtlCol="0" anchor="t"/>
          <a:lstStyle/>
          <a:p>
            <a:pPr marL="0" indent="0">
              <a:lnSpc>
                <a:spcPts val="5450"/>
              </a:lnSpc>
              <a:buNone/>
            </a:pPr>
            <a:r>
              <a:rPr lang="en-US" sz="4350" b="1" dirty="0">
                <a:solidFill>
                  <a:srgbClr val="7068F4"/>
                </a:solidFill>
                <a:latin typeface="Barlow Bold" pitchFamily="34" charset="0"/>
                <a:ea typeface="Barlow Bold" pitchFamily="34" charset="-122"/>
                <a:cs typeface="Barlow Bold" pitchFamily="34" charset="-120"/>
              </a:rPr>
              <a:t>Résultats des Tests Unitaires</a:t>
            </a:r>
            <a:endParaRPr lang="en-US" sz="4350" dirty="0"/>
          </a:p>
        </p:txBody>
      </p:sp>
      <p:sp>
        <p:nvSpPr>
          <p:cNvPr id="3" name="Text 1"/>
          <p:cNvSpPr/>
          <p:nvPr/>
        </p:nvSpPr>
        <p:spPr>
          <a:xfrm>
            <a:off x="743069" y="1707475"/>
            <a:ext cx="13144262" cy="339566"/>
          </a:xfrm>
          <a:prstGeom prst="rect">
            <a:avLst/>
          </a:prstGeom>
          <a:noFill/>
          <a:ln/>
        </p:spPr>
        <p:txBody>
          <a:bodyPr wrap="none" lIns="0" tIns="0" rIns="0" bIns="0" rtlCol="0" anchor="t"/>
          <a:lstStyle/>
          <a:p>
            <a:pPr marL="0" indent="0">
              <a:lnSpc>
                <a:spcPts val="2650"/>
              </a:lnSpc>
              <a:buNone/>
            </a:pPr>
            <a:r>
              <a:rPr lang="en-US" sz="1650" dirty="0">
                <a:solidFill>
                  <a:srgbClr val="272525"/>
                </a:solidFill>
                <a:latin typeface="Montserrat" pitchFamily="34" charset="0"/>
                <a:ea typeface="Montserrat" pitchFamily="34" charset="-122"/>
                <a:cs typeface="Montserrat" pitchFamily="34" charset="-120"/>
              </a:rPr>
              <a:t>Voici un aperçu des résultats des tests unitaires. Ces tests garantissent la qualité et la stabilité du code.</a:t>
            </a:r>
            <a:endParaRPr lang="en-US" sz="1650" dirty="0"/>
          </a:p>
        </p:txBody>
      </p:sp>
      <p:pic>
        <p:nvPicPr>
          <p:cNvPr id="4" name="Image 0" descr="preencoded.png"/>
          <p:cNvPicPr>
            <a:picLocks noChangeAspect="1"/>
          </p:cNvPicPr>
          <p:nvPr/>
        </p:nvPicPr>
        <p:blipFill>
          <a:blip r:embed="rId3"/>
          <a:stretch>
            <a:fillRect/>
          </a:stretch>
        </p:blipFill>
        <p:spPr>
          <a:xfrm>
            <a:off x="743069" y="2285881"/>
            <a:ext cx="12851963" cy="5359122"/>
          </a:xfrm>
          <a:prstGeom prst="rect">
            <a:avLst/>
          </a:prstGeom>
        </p:spPr>
      </p:pic>
      <p:sp>
        <p:nvSpPr>
          <p:cNvPr id="5" name="Rectangle 4">
            <a:extLst>
              <a:ext uri="{FF2B5EF4-FFF2-40B4-BE49-F238E27FC236}">
                <a16:creationId xmlns:a16="http://schemas.microsoft.com/office/drawing/2014/main" id="{BCE5B643-0E7A-90F1-CFCE-AD164076D721}"/>
              </a:ext>
            </a:extLst>
          </p:cNvPr>
          <p:cNvSpPr/>
          <p:nvPr/>
        </p:nvSpPr>
        <p:spPr>
          <a:xfrm>
            <a:off x="12852972" y="7694887"/>
            <a:ext cx="1664413" cy="507455"/>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852726"/>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Remerciements</a:t>
            </a:r>
            <a:endParaRPr lang="en-US" sz="4450" dirty="0"/>
          </a:p>
        </p:txBody>
      </p:sp>
      <p:sp>
        <p:nvSpPr>
          <p:cNvPr id="4" name="Text 1"/>
          <p:cNvSpPr/>
          <p:nvPr/>
        </p:nvSpPr>
        <p:spPr>
          <a:xfrm>
            <a:off x="758309" y="1890355"/>
            <a:ext cx="7627382" cy="69342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Merci à Jason DAHMOUN, Erwann HILLION, Khalifa LO et Tristan DACIER pour leur contribution.</a:t>
            </a:r>
            <a:endParaRPr lang="en-US" sz="1700" dirty="0"/>
          </a:p>
        </p:txBody>
      </p:sp>
      <p:sp>
        <p:nvSpPr>
          <p:cNvPr id="5" name="Shape 2"/>
          <p:cNvSpPr/>
          <p:nvPr/>
        </p:nvSpPr>
        <p:spPr>
          <a:xfrm>
            <a:off x="758309" y="3071217"/>
            <a:ext cx="487442" cy="487442"/>
          </a:xfrm>
          <a:prstGeom prst="roundRect">
            <a:avLst>
              <a:gd name="adj" fmla="val 40004"/>
            </a:avLst>
          </a:prstGeom>
          <a:solidFill>
            <a:srgbClr val="EEEFF5"/>
          </a:solidFill>
          <a:ln/>
          <a:effectLst>
            <a:outerShdw blurRad="53340" dist="26670" dir="13500000" algn="bl" rotWithShape="0">
              <a:srgbClr val="FFFFFF">
                <a:alpha val="70000"/>
              </a:srgbClr>
            </a:outerShdw>
          </a:effectLst>
        </p:spPr>
        <p:txBody>
          <a:bodyPr/>
          <a:lstStyle/>
          <a:p>
            <a:endParaRPr lang="fr-FR"/>
          </a:p>
        </p:txBody>
      </p:sp>
      <p:sp>
        <p:nvSpPr>
          <p:cNvPr id="6" name="Text 3"/>
          <p:cNvSpPr/>
          <p:nvPr/>
        </p:nvSpPr>
        <p:spPr>
          <a:xfrm>
            <a:off x="830997" y="3101161"/>
            <a:ext cx="342067" cy="427553"/>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Barlow Bold" pitchFamily="34" charset="0"/>
                <a:ea typeface="Barlow Bold" pitchFamily="34" charset="-122"/>
                <a:cs typeface="Barlow Bold" pitchFamily="34" charset="-120"/>
              </a:rPr>
              <a:t>1</a:t>
            </a:r>
            <a:endParaRPr lang="en-US" sz="2650" dirty="0"/>
          </a:p>
        </p:txBody>
      </p:sp>
      <p:sp>
        <p:nvSpPr>
          <p:cNvPr id="7" name="Text 4"/>
          <p:cNvSpPr/>
          <p:nvPr/>
        </p:nvSpPr>
        <p:spPr>
          <a:xfrm>
            <a:off x="1462326" y="3071217"/>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272525"/>
                </a:solidFill>
                <a:latin typeface="Barlow Bold" pitchFamily="34" charset="0"/>
                <a:ea typeface="Barlow Bold" pitchFamily="34" charset="-122"/>
                <a:cs typeface="Barlow Bold" pitchFamily="34" charset="-120"/>
              </a:rPr>
              <a:t>Jason DAHMOUN</a:t>
            </a:r>
            <a:endParaRPr lang="en-US" sz="2200" dirty="0"/>
          </a:p>
        </p:txBody>
      </p:sp>
      <p:sp>
        <p:nvSpPr>
          <p:cNvPr id="8" name="Shape 5"/>
          <p:cNvSpPr/>
          <p:nvPr/>
        </p:nvSpPr>
        <p:spPr>
          <a:xfrm>
            <a:off x="758309" y="4262676"/>
            <a:ext cx="487442" cy="487442"/>
          </a:xfrm>
          <a:prstGeom prst="roundRect">
            <a:avLst>
              <a:gd name="adj" fmla="val 40004"/>
            </a:avLst>
          </a:prstGeom>
          <a:solidFill>
            <a:srgbClr val="EEEFF5"/>
          </a:solidFill>
          <a:ln/>
          <a:effectLst>
            <a:outerShdw blurRad="53340" dist="26670" dir="13500000" algn="bl" rotWithShape="0">
              <a:srgbClr val="FFFFFF">
                <a:alpha val="70000"/>
              </a:srgbClr>
            </a:outerShdw>
          </a:effectLst>
        </p:spPr>
        <p:txBody>
          <a:bodyPr/>
          <a:lstStyle/>
          <a:p>
            <a:endParaRPr lang="fr-FR"/>
          </a:p>
        </p:txBody>
      </p:sp>
      <p:sp>
        <p:nvSpPr>
          <p:cNvPr id="9" name="Text 6"/>
          <p:cNvSpPr/>
          <p:nvPr/>
        </p:nvSpPr>
        <p:spPr>
          <a:xfrm>
            <a:off x="830997" y="4292620"/>
            <a:ext cx="342067" cy="427553"/>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Barlow Bold" pitchFamily="34" charset="0"/>
                <a:ea typeface="Barlow Bold" pitchFamily="34" charset="-122"/>
                <a:cs typeface="Barlow Bold" pitchFamily="34" charset="-120"/>
              </a:rPr>
              <a:t>2</a:t>
            </a:r>
            <a:endParaRPr lang="en-US" sz="2650" dirty="0"/>
          </a:p>
        </p:txBody>
      </p:sp>
      <p:sp>
        <p:nvSpPr>
          <p:cNvPr id="10" name="Text 7"/>
          <p:cNvSpPr/>
          <p:nvPr/>
        </p:nvSpPr>
        <p:spPr>
          <a:xfrm>
            <a:off x="1462326" y="4262676"/>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272525"/>
                </a:solidFill>
                <a:latin typeface="Barlow Bold" pitchFamily="34" charset="0"/>
                <a:ea typeface="Barlow Bold" pitchFamily="34" charset="-122"/>
                <a:cs typeface="Barlow Bold" pitchFamily="34" charset="-120"/>
              </a:rPr>
              <a:t>Erwann HILLION</a:t>
            </a:r>
            <a:endParaRPr lang="en-US" sz="2200" dirty="0"/>
          </a:p>
        </p:txBody>
      </p:sp>
      <p:sp>
        <p:nvSpPr>
          <p:cNvPr id="11" name="Shape 8"/>
          <p:cNvSpPr/>
          <p:nvPr/>
        </p:nvSpPr>
        <p:spPr>
          <a:xfrm>
            <a:off x="758309" y="5454134"/>
            <a:ext cx="487442" cy="487442"/>
          </a:xfrm>
          <a:prstGeom prst="roundRect">
            <a:avLst>
              <a:gd name="adj" fmla="val 40004"/>
            </a:avLst>
          </a:prstGeom>
          <a:solidFill>
            <a:srgbClr val="EEEFF5"/>
          </a:solidFill>
          <a:ln/>
          <a:effectLst>
            <a:outerShdw blurRad="53340" dist="26670" dir="13500000" algn="bl" rotWithShape="0">
              <a:srgbClr val="FFFFFF">
                <a:alpha val="70000"/>
              </a:srgbClr>
            </a:outerShdw>
          </a:effectLst>
        </p:spPr>
        <p:txBody>
          <a:bodyPr/>
          <a:lstStyle/>
          <a:p>
            <a:endParaRPr lang="fr-FR"/>
          </a:p>
        </p:txBody>
      </p:sp>
      <p:sp>
        <p:nvSpPr>
          <p:cNvPr id="12" name="Text 9"/>
          <p:cNvSpPr/>
          <p:nvPr/>
        </p:nvSpPr>
        <p:spPr>
          <a:xfrm>
            <a:off x="830997" y="5484078"/>
            <a:ext cx="342067" cy="427553"/>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Barlow Bold" pitchFamily="34" charset="0"/>
                <a:ea typeface="Barlow Bold" pitchFamily="34" charset="-122"/>
                <a:cs typeface="Barlow Bold" pitchFamily="34" charset="-120"/>
              </a:rPr>
              <a:t>3</a:t>
            </a:r>
            <a:endParaRPr lang="en-US" sz="2650" dirty="0"/>
          </a:p>
        </p:txBody>
      </p:sp>
      <p:sp>
        <p:nvSpPr>
          <p:cNvPr id="13" name="Text 10"/>
          <p:cNvSpPr/>
          <p:nvPr/>
        </p:nvSpPr>
        <p:spPr>
          <a:xfrm>
            <a:off x="1462326" y="5454134"/>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272525"/>
                </a:solidFill>
                <a:latin typeface="Barlow Bold" pitchFamily="34" charset="0"/>
                <a:ea typeface="Barlow Bold" pitchFamily="34" charset="-122"/>
                <a:cs typeface="Barlow Bold" pitchFamily="34" charset="-120"/>
              </a:rPr>
              <a:t>Khalifa LO</a:t>
            </a:r>
            <a:endParaRPr lang="en-US" sz="2200" dirty="0"/>
          </a:p>
        </p:txBody>
      </p:sp>
      <p:sp>
        <p:nvSpPr>
          <p:cNvPr id="14" name="Shape 11"/>
          <p:cNvSpPr/>
          <p:nvPr/>
        </p:nvSpPr>
        <p:spPr>
          <a:xfrm>
            <a:off x="758309" y="6645592"/>
            <a:ext cx="487442" cy="487442"/>
          </a:xfrm>
          <a:prstGeom prst="roundRect">
            <a:avLst>
              <a:gd name="adj" fmla="val 40004"/>
            </a:avLst>
          </a:prstGeom>
          <a:solidFill>
            <a:srgbClr val="EEEFF5"/>
          </a:solidFill>
          <a:ln/>
          <a:effectLst>
            <a:outerShdw blurRad="53340" dist="26670" dir="13500000" algn="bl" rotWithShape="0">
              <a:srgbClr val="FFFFFF">
                <a:alpha val="70000"/>
              </a:srgbClr>
            </a:outerShdw>
          </a:effectLst>
        </p:spPr>
        <p:txBody>
          <a:bodyPr/>
          <a:lstStyle/>
          <a:p>
            <a:endParaRPr lang="fr-FR"/>
          </a:p>
        </p:txBody>
      </p:sp>
      <p:sp>
        <p:nvSpPr>
          <p:cNvPr id="15" name="Text 12"/>
          <p:cNvSpPr/>
          <p:nvPr/>
        </p:nvSpPr>
        <p:spPr>
          <a:xfrm>
            <a:off x="830997" y="6675537"/>
            <a:ext cx="342067" cy="427553"/>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Barlow Bold" pitchFamily="34" charset="0"/>
                <a:ea typeface="Barlow Bold" pitchFamily="34" charset="-122"/>
                <a:cs typeface="Barlow Bold" pitchFamily="34" charset="-120"/>
              </a:rPr>
              <a:t>4</a:t>
            </a:r>
            <a:endParaRPr lang="en-US" sz="2650" dirty="0"/>
          </a:p>
        </p:txBody>
      </p:sp>
      <p:sp>
        <p:nvSpPr>
          <p:cNvPr id="16" name="Text 13"/>
          <p:cNvSpPr/>
          <p:nvPr/>
        </p:nvSpPr>
        <p:spPr>
          <a:xfrm>
            <a:off x="1462326" y="6645592"/>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272525"/>
                </a:solidFill>
                <a:latin typeface="Barlow Bold" pitchFamily="34" charset="0"/>
                <a:ea typeface="Barlow Bold" pitchFamily="34" charset="-122"/>
                <a:cs typeface="Barlow Bold" pitchFamily="34" charset="-120"/>
              </a:rPr>
              <a:t>Tristan DACIER</a:t>
            </a:r>
            <a:endParaRPr lang="en-US" sz="2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8309" y="740807"/>
            <a:ext cx="13113782" cy="1425416"/>
          </a:xfrm>
          <a:prstGeom prst="rect">
            <a:avLst/>
          </a:prstGeom>
          <a:noFill/>
          <a:ln/>
        </p:spPr>
        <p:txBody>
          <a:bodyPr wrap="squar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Présentation de la maquette de notre application Symfony</a:t>
            </a:r>
            <a:endParaRPr lang="en-US" sz="4450" dirty="0"/>
          </a:p>
        </p:txBody>
      </p:sp>
      <p:sp>
        <p:nvSpPr>
          <p:cNvPr id="3" name="Text 1"/>
          <p:cNvSpPr/>
          <p:nvPr/>
        </p:nvSpPr>
        <p:spPr>
          <a:xfrm>
            <a:off x="758309" y="2599492"/>
            <a:ext cx="13113782" cy="69342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Notre application permet de gérer l'affectation des employés sur les chantiers. L'interface est intuitive et ergonomique, facilitant la gestion des projets de construction.</a:t>
            </a:r>
            <a:endParaRPr lang="en-US" sz="1700" dirty="0"/>
          </a:p>
        </p:txBody>
      </p:sp>
      <p:pic>
        <p:nvPicPr>
          <p:cNvPr id="4" name="Image 0" descr="preencoded.png"/>
          <p:cNvPicPr>
            <a:picLocks noChangeAspect="1"/>
          </p:cNvPicPr>
          <p:nvPr/>
        </p:nvPicPr>
        <p:blipFill>
          <a:blip r:embed="rId3"/>
          <a:stretch>
            <a:fillRect/>
          </a:stretch>
        </p:blipFill>
        <p:spPr>
          <a:xfrm>
            <a:off x="758309" y="3536633"/>
            <a:ext cx="6394371" cy="3951923"/>
          </a:xfrm>
          <a:prstGeom prst="rect">
            <a:avLst/>
          </a:prstGeom>
        </p:spPr>
      </p:pic>
      <p:sp>
        <p:nvSpPr>
          <p:cNvPr id="5" name="Text 2"/>
          <p:cNvSpPr/>
          <p:nvPr/>
        </p:nvSpPr>
        <p:spPr>
          <a:xfrm>
            <a:off x="758309" y="7488555"/>
            <a:ext cx="2850713" cy="356235"/>
          </a:xfrm>
          <a:prstGeom prst="rect">
            <a:avLst/>
          </a:prstGeom>
          <a:noFill/>
          <a:ln/>
        </p:spPr>
        <p:txBody>
          <a:bodyPr wrap="none" lIns="0" tIns="0" rIns="0" bIns="0" rtlCol="0" anchor="t"/>
          <a:lstStyle/>
          <a:p>
            <a:pPr marL="0" indent="0" algn="l">
              <a:lnSpc>
                <a:spcPts val="2800"/>
              </a:lnSpc>
              <a:buNone/>
            </a:pPr>
            <a:endParaRPr lang="en-US" sz="2200" dirty="0"/>
          </a:p>
        </p:txBody>
      </p:sp>
      <p:pic>
        <p:nvPicPr>
          <p:cNvPr id="6" name="Image 1" descr="preencoded.png"/>
          <p:cNvPicPr>
            <a:picLocks noChangeAspect="1"/>
          </p:cNvPicPr>
          <p:nvPr/>
        </p:nvPicPr>
        <p:blipFill>
          <a:blip r:embed="rId4"/>
          <a:stretch>
            <a:fillRect/>
          </a:stretch>
        </p:blipFill>
        <p:spPr>
          <a:xfrm>
            <a:off x="7477601" y="3536633"/>
            <a:ext cx="6394490" cy="3952042"/>
          </a:xfrm>
          <a:prstGeom prst="rect">
            <a:avLst/>
          </a:prstGeom>
        </p:spPr>
      </p:pic>
      <p:sp>
        <p:nvSpPr>
          <p:cNvPr id="7" name="Text 3"/>
          <p:cNvSpPr/>
          <p:nvPr/>
        </p:nvSpPr>
        <p:spPr>
          <a:xfrm>
            <a:off x="7477601" y="7488674"/>
            <a:ext cx="2850713" cy="356235"/>
          </a:xfrm>
          <a:prstGeom prst="rect">
            <a:avLst/>
          </a:prstGeom>
          <a:noFill/>
          <a:ln/>
        </p:spPr>
        <p:txBody>
          <a:bodyPr wrap="none" lIns="0" tIns="0" rIns="0" bIns="0" rtlCol="0" anchor="t"/>
          <a:lstStyle/>
          <a:p>
            <a:pPr marL="0" indent="0" algn="l">
              <a:lnSpc>
                <a:spcPts val="2800"/>
              </a:lnSpc>
              <a:buNone/>
            </a:pPr>
            <a:endParaRPr lang="en-US" sz="2200" dirty="0"/>
          </a:p>
        </p:txBody>
      </p:sp>
      <p:sp>
        <p:nvSpPr>
          <p:cNvPr id="8" name="Rectangle 7">
            <a:extLst>
              <a:ext uri="{FF2B5EF4-FFF2-40B4-BE49-F238E27FC236}">
                <a16:creationId xmlns:a16="http://schemas.microsoft.com/office/drawing/2014/main" id="{8AC1A23A-C560-FD21-4908-AF92EBB21CF3}"/>
              </a:ext>
            </a:extLst>
          </p:cNvPr>
          <p:cNvSpPr/>
          <p:nvPr/>
        </p:nvSpPr>
        <p:spPr>
          <a:xfrm>
            <a:off x="12657761" y="7516017"/>
            <a:ext cx="1869897" cy="69342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6244709" y="1247775"/>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Introduction au Projet</a:t>
            </a:r>
            <a:endParaRPr lang="en-US" sz="4450" dirty="0"/>
          </a:p>
        </p:txBody>
      </p:sp>
      <p:sp>
        <p:nvSpPr>
          <p:cNvPr id="4" name="Text 1"/>
          <p:cNvSpPr/>
          <p:nvPr/>
        </p:nvSpPr>
        <p:spPr>
          <a:xfrm>
            <a:off x="6244709" y="2285405"/>
            <a:ext cx="7627382" cy="173355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Ce projet est hébergé sur GitHub, ce qui facilite le suivi des versions et la collaboration. GitHub est une plateforme de développement collaborative basée sur le cloud. Elle est utilisée par des millions de développeurs pour héberger, gérer et collaborer sur des projets de code.</a:t>
            </a:r>
            <a:endParaRPr lang="en-US" sz="1700" dirty="0"/>
          </a:p>
        </p:txBody>
      </p:sp>
      <p:sp>
        <p:nvSpPr>
          <p:cNvPr id="5" name="Text 2"/>
          <p:cNvSpPr/>
          <p:nvPr/>
        </p:nvSpPr>
        <p:spPr>
          <a:xfrm>
            <a:off x="6244709" y="4262676"/>
            <a:ext cx="7627382" cy="346710"/>
          </a:xfrm>
          <a:prstGeom prst="rect">
            <a:avLst/>
          </a:prstGeom>
          <a:noFill/>
          <a:ln/>
        </p:spPr>
        <p:txBody>
          <a:bodyPr wrap="non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Pour télécharger le projet, suivez ces étapes :</a:t>
            </a:r>
            <a:endParaRPr lang="en-US" sz="1700" dirty="0"/>
          </a:p>
        </p:txBody>
      </p:sp>
      <p:sp>
        <p:nvSpPr>
          <p:cNvPr id="6" name="Text 3"/>
          <p:cNvSpPr/>
          <p:nvPr/>
        </p:nvSpPr>
        <p:spPr>
          <a:xfrm>
            <a:off x="6244709" y="4853107"/>
            <a:ext cx="7627382" cy="346710"/>
          </a:xfrm>
          <a:prstGeom prst="rect">
            <a:avLst/>
          </a:prstGeom>
          <a:noFill/>
          <a:ln/>
        </p:spPr>
        <p:txBody>
          <a:bodyPr wrap="none" lIns="0" tIns="0" rIns="0" bIns="0" rtlCol="0" anchor="t"/>
          <a:lstStyle/>
          <a:p>
            <a:pPr marL="342900" indent="-342900">
              <a:lnSpc>
                <a:spcPts val="2700"/>
              </a:lnSpc>
              <a:buSzPct val="100000"/>
              <a:buFont typeface="+mj-lt"/>
              <a:buAutoNum type="arabicPeriod"/>
            </a:pPr>
            <a:r>
              <a:rPr lang="en-US" sz="1700" b="1" dirty="0">
                <a:solidFill>
                  <a:srgbClr val="272525"/>
                </a:solidFill>
                <a:latin typeface="Montserrat" pitchFamily="34" charset="0"/>
                <a:ea typeface="Montserrat" pitchFamily="34" charset="-122"/>
                <a:cs typeface="Montserrat" pitchFamily="34" charset="-120"/>
              </a:rPr>
              <a:t>Clonez le dépôt :</a:t>
            </a:r>
            <a:r>
              <a:rPr lang="en-US" sz="1700" dirty="0">
                <a:solidFill>
                  <a:srgbClr val="272525"/>
                </a:solidFill>
                <a:latin typeface="Montserrat" pitchFamily="34" charset="0"/>
                <a:ea typeface="Montserrat" pitchFamily="34" charset="-122"/>
                <a:cs typeface="Montserrat" pitchFamily="34" charset="-120"/>
              </a:rPr>
              <a:t> Utilisez la commande </a:t>
            </a:r>
            <a:r>
              <a:rPr lang="en-US" sz="1700" dirty="0">
                <a:solidFill>
                  <a:srgbClr val="272525"/>
                </a:solidFill>
                <a:highlight>
                  <a:srgbClr val="D2CFFC"/>
                </a:highlight>
                <a:latin typeface="Consolas" pitchFamily="34" charset="0"/>
                <a:ea typeface="Consolas" pitchFamily="34" charset="-122"/>
                <a:cs typeface="Consolas" pitchFamily="34" charset="-120"/>
              </a:rPr>
              <a:t>git clone [URL du dépôt]</a:t>
            </a:r>
            <a:r>
              <a:rPr lang="en-US" sz="1700" dirty="0">
                <a:solidFill>
                  <a:srgbClr val="272525"/>
                </a:solidFill>
                <a:latin typeface="Montserrat" pitchFamily="34" charset="0"/>
                <a:ea typeface="Montserrat" pitchFamily="34" charset="-122"/>
                <a:cs typeface="Montserrat" pitchFamily="34" charset="-120"/>
              </a:rPr>
              <a:t>.</a:t>
            </a:r>
            <a:endParaRPr lang="en-US" sz="1700" dirty="0"/>
          </a:p>
        </p:txBody>
      </p:sp>
      <p:sp>
        <p:nvSpPr>
          <p:cNvPr id="7" name="Text 4"/>
          <p:cNvSpPr/>
          <p:nvPr/>
        </p:nvSpPr>
        <p:spPr>
          <a:xfrm>
            <a:off x="6244709" y="5275540"/>
            <a:ext cx="7627382" cy="346710"/>
          </a:xfrm>
          <a:prstGeom prst="rect">
            <a:avLst/>
          </a:prstGeom>
          <a:noFill/>
          <a:ln/>
        </p:spPr>
        <p:txBody>
          <a:bodyPr wrap="none" lIns="0" tIns="0" rIns="0" bIns="0" rtlCol="0" anchor="t"/>
          <a:lstStyle/>
          <a:p>
            <a:pPr marL="342900" indent="-342900">
              <a:lnSpc>
                <a:spcPts val="2700"/>
              </a:lnSpc>
              <a:buSzPct val="100000"/>
              <a:buFont typeface="+mj-lt"/>
              <a:buAutoNum type="arabicPeriod" startAt="2"/>
            </a:pPr>
            <a:r>
              <a:rPr lang="en-US" sz="1700" b="1" dirty="0">
                <a:solidFill>
                  <a:srgbClr val="272525"/>
                </a:solidFill>
                <a:latin typeface="Montserrat" pitchFamily="34" charset="0"/>
                <a:ea typeface="Montserrat" pitchFamily="34" charset="-122"/>
                <a:cs typeface="Montserrat" pitchFamily="34" charset="-120"/>
              </a:rPr>
              <a:t>Accédez au répertoire du projet :</a:t>
            </a:r>
            <a:r>
              <a:rPr lang="en-US" sz="1700" dirty="0">
                <a:solidFill>
                  <a:srgbClr val="272525"/>
                </a:solidFill>
                <a:latin typeface="Montserrat" pitchFamily="34" charset="0"/>
                <a:ea typeface="Montserrat" pitchFamily="34" charset="-122"/>
                <a:cs typeface="Montserrat" pitchFamily="34" charset="-120"/>
              </a:rPr>
              <a:t> </a:t>
            </a:r>
            <a:r>
              <a:rPr lang="en-US" sz="1700" dirty="0">
                <a:solidFill>
                  <a:srgbClr val="272525"/>
                </a:solidFill>
                <a:highlight>
                  <a:srgbClr val="D2CFFC"/>
                </a:highlight>
                <a:latin typeface="Consolas" pitchFamily="34" charset="0"/>
                <a:ea typeface="Consolas" pitchFamily="34" charset="-122"/>
                <a:cs typeface="Consolas" pitchFamily="34" charset="-120"/>
              </a:rPr>
              <a:t>cd [nom du projet]</a:t>
            </a:r>
            <a:r>
              <a:rPr lang="en-US" sz="1700" dirty="0">
                <a:solidFill>
                  <a:srgbClr val="272525"/>
                </a:solidFill>
                <a:latin typeface="Montserrat" pitchFamily="34" charset="0"/>
                <a:ea typeface="Montserrat" pitchFamily="34" charset="-122"/>
                <a:cs typeface="Montserrat" pitchFamily="34" charset="-120"/>
              </a:rPr>
              <a:t>.</a:t>
            </a:r>
            <a:endParaRPr lang="en-US" sz="1700" dirty="0"/>
          </a:p>
        </p:txBody>
      </p:sp>
      <p:sp>
        <p:nvSpPr>
          <p:cNvPr id="8" name="Text 5"/>
          <p:cNvSpPr/>
          <p:nvPr/>
        </p:nvSpPr>
        <p:spPr>
          <a:xfrm>
            <a:off x="6244709" y="5697974"/>
            <a:ext cx="7627382" cy="693420"/>
          </a:xfrm>
          <a:prstGeom prst="rect">
            <a:avLst/>
          </a:prstGeom>
          <a:noFill/>
          <a:ln/>
        </p:spPr>
        <p:txBody>
          <a:bodyPr wrap="square" lIns="0" tIns="0" rIns="0" bIns="0" rtlCol="0" anchor="t"/>
          <a:lstStyle/>
          <a:p>
            <a:pPr marL="342900" indent="-342900">
              <a:lnSpc>
                <a:spcPts val="2700"/>
              </a:lnSpc>
              <a:buSzPct val="100000"/>
              <a:buFont typeface="+mj-lt"/>
              <a:buAutoNum type="arabicPeriod" startAt="3"/>
            </a:pPr>
            <a:r>
              <a:rPr lang="en-US" sz="1700" b="1" dirty="0">
                <a:solidFill>
                  <a:srgbClr val="272525"/>
                </a:solidFill>
                <a:latin typeface="Montserrat" pitchFamily="34" charset="0"/>
                <a:ea typeface="Montserrat" pitchFamily="34" charset="-122"/>
                <a:cs typeface="Montserrat" pitchFamily="34" charset="-120"/>
              </a:rPr>
              <a:t>Vérifiez les dépendances :</a:t>
            </a:r>
            <a:r>
              <a:rPr lang="en-US" sz="1700" dirty="0">
                <a:solidFill>
                  <a:srgbClr val="272525"/>
                </a:solidFill>
                <a:latin typeface="Montserrat" pitchFamily="34" charset="0"/>
                <a:ea typeface="Montserrat" pitchFamily="34" charset="-122"/>
                <a:cs typeface="Montserrat" pitchFamily="34" charset="-120"/>
              </a:rPr>
              <a:t> Assurez-vous d'avoir tous les prérequis nécessaires (Symfony, etc.).</a:t>
            </a:r>
            <a:endParaRPr lang="en-US" sz="1700" dirty="0"/>
          </a:p>
        </p:txBody>
      </p:sp>
      <p:sp>
        <p:nvSpPr>
          <p:cNvPr id="9" name="Text 6"/>
          <p:cNvSpPr/>
          <p:nvPr/>
        </p:nvSpPr>
        <p:spPr>
          <a:xfrm>
            <a:off x="6244709" y="6635115"/>
            <a:ext cx="7627382" cy="346710"/>
          </a:xfrm>
          <a:prstGeom prst="rect">
            <a:avLst/>
          </a:prstGeom>
          <a:noFill/>
          <a:ln/>
        </p:spPr>
        <p:txBody>
          <a:bodyPr wrap="non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Vous pouvez ensuite installer les dépendances avec </a:t>
            </a:r>
            <a:r>
              <a:rPr lang="en-US" sz="1700" dirty="0">
                <a:solidFill>
                  <a:srgbClr val="272525"/>
                </a:solidFill>
                <a:highlight>
                  <a:srgbClr val="D2CFFC"/>
                </a:highlight>
                <a:latin typeface="Consolas" pitchFamily="34" charset="0"/>
                <a:ea typeface="Consolas" pitchFamily="34" charset="-122"/>
                <a:cs typeface="Consolas" pitchFamily="34" charset="-120"/>
              </a:rPr>
              <a:t>composer install</a:t>
            </a:r>
            <a:r>
              <a:rPr lang="en-US" sz="1700" dirty="0">
                <a:solidFill>
                  <a:srgbClr val="272525"/>
                </a:solidFill>
                <a:latin typeface="Montserrat" pitchFamily="34" charset="0"/>
                <a:ea typeface="Montserrat" pitchFamily="34" charset="-122"/>
                <a:cs typeface="Montserrat" pitchFamily="34" charset="-120"/>
              </a:rPr>
              <a:t>.</a:t>
            </a:r>
            <a:endParaRPr lang="en-US" sz="1700" dirty="0"/>
          </a:p>
        </p:txBody>
      </p:sp>
      <p:sp>
        <p:nvSpPr>
          <p:cNvPr id="10" name="Rectangle 9">
            <a:extLst>
              <a:ext uri="{FF2B5EF4-FFF2-40B4-BE49-F238E27FC236}">
                <a16:creationId xmlns:a16="http://schemas.microsoft.com/office/drawing/2014/main" id="{5CD24749-7E7B-7DDE-CAA9-4F6A1CC4FCE7}"/>
              </a:ext>
            </a:extLst>
          </p:cNvPr>
          <p:cNvSpPr/>
          <p:nvPr/>
        </p:nvSpPr>
        <p:spPr>
          <a:xfrm>
            <a:off x="12647486" y="7536180"/>
            <a:ext cx="1869897" cy="69342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pic>
        <p:nvPicPr>
          <p:cNvPr id="4098" name="Picture 2" descr="IA dans le BTP : quelles innovations et développements ?">
            <a:extLst>
              <a:ext uri="{FF2B5EF4-FFF2-40B4-BE49-F238E27FC236}">
                <a16:creationId xmlns:a16="http://schemas.microsoft.com/office/drawing/2014/main" id="{491E1F06-DA5A-D017-3460-8F5B84DD6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5987142" cy="822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0C369F2-D7A5-5DDF-AF91-81B44EC4D53A}"/>
              </a:ext>
            </a:extLst>
          </p:cNvPr>
          <p:cNvPicPr>
            <a:picLocks noChangeAspect="1"/>
          </p:cNvPicPr>
          <p:nvPr/>
        </p:nvPicPr>
        <p:blipFill>
          <a:blip r:embed="rId2"/>
          <a:stretch>
            <a:fillRect/>
          </a:stretch>
        </p:blipFill>
        <p:spPr>
          <a:xfrm>
            <a:off x="1" y="0"/>
            <a:ext cx="14630400" cy="8229600"/>
          </a:xfrm>
          <a:prstGeom prst="rect">
            <a:avLst/>
          </a:prstGeom>
        </p:spPr>
      </p:pic>
    </p:spTree>
    <p:extLst>
      <p:ext uri="{BB962C8B-B14F-4D97-AF65-F5344CB8AC3E}">
        <p14:creationId xmlns:p14="http://schemas.microsoft.com/office/powerpoint/2010/main" val="1650055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08196"/>
          </a:xfrm>
          <a:prstGeom prst="rect">
            <a:avLst/>
          </a:prstGeom>
        </p:spPr>
      </p:pic>
      <p:sp>
        <p:nvSpPr>
          <p:cNvPr id="3" name="Text 0"/>
          <p:cNvSpPr/>
          <p:nvPr/>
        </p:nvSpPr>
        <p:spPr>
          <a:xfrm>
            <a:off x="758309" y="3981212"/>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Introduction au Projet</a:t>
            </a:r>
            <a:endParaRPr lang="en-US" sz="4450" dirty="0"/>
          </a:p>
        </p:txBody>
      </p:sp>
      <p:pic>
        <p:nvPicPr>
          <p:cNvPr id="4" name="Image 1" descr="preencoded.png"/>
          <p:cNvPicPr>
            <a:picLocks noChangeAspect="1"/>
          </p:cNvPicPr>
          <p:nvPr/>
        </p:nvPicPr>
        <p:blipFill>
          <a:blip r:embed="rId4"/>
          <a:stretch>
            <a:fillRect/>
          </a:stretch>
        </p:blipFill>
        <p:spPr>
          <a:xfrm>
            <a:off x="758309" y="5018842"/>
            <a:ext cx="541615" cy="541615"/>
          </a:xfrm>
          <a:prstGeom prst="rect">
            <a:avLst/>
          </a:prstGeom>
        </p:spPr>
      </p:pic>
      <p:sp>
        <p:nvSpPr>
          <p:cNvPr id="5" name="Text 1"/>
          <p:cNvSpPr/>
          <p:nvPr/>
        </p:nvSpPr>
        <p:spPr>
          <a:xfrm>
            <a:off x="758309" y="5777032"/>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Objectif Principal</a:t>
            </a:r>
            <a:endParaRPr lang="en-US" sz="2200" dirty="0"/>
          </a:p>
        </p:txBody>
      </p:sp>
      <p:sp>
        <p:nvSpPr>
          <p:cNvPr id="6" name="Text 2"/>
          <p:cNvSpPr/>
          <p:nvPr/>
        </p:nvSpPr>
        <p:spPr>
          <a:xfrm>
            <a:off x="758309" y="6263164"/>
            <a:ext cx="4154567" cy="346710"/>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Automatiser l’affectation des ouvriers.</a:t>
            </a:r>
            <a:endParaRPr lang="en-US" sz="1700" dirty="0"/>
          </a:p>
        </p:txBody>
      </p:sp>
      <p:pic>
        <p:nvPicPr>
          <p:cNvPr id="7" name="Image 2" descr="preencoded.png"/>
          <p:cNvPicPr>
            <a:picLocks noChangeAspect="1"/>
          </p:cNvPicPr>
          <p:nvPr/>
        </p:nvPicPr>
        <p:blipFill>
          <a:blip r:embed="rId5"/>
          <a:stretch>
            <a:fillRect/>
          </a:stretch>
        </p:blipFill>
        <p:spPr>
          <a:xfrm>
            <a:off x="5237798" y="5018842"/>
            <a:ext cx="541615" cy="541615"/>
          </a:xfrm>
          <a:prstGeom prst="rect">
            <a:avLst/>
          </a:prstGeom>
        </p:spPr>
      </p:pic>
      <p:sp>
        <p:nvSpPr>
          <p:cNvPr id="8" name="Text 3"/>
          <p:cNvSpPr/>
          <p:nvPr/>
        </p:nvSpPr>
        <p:spPr>
          <a:xfrm>
            <a:off x="5237798" y="5777032"/>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Défi</a:t>
            </a:r>
            <a:endParaRPr lang="en-US" sz="2200" dirty="0"/>
          </a:p>
        </p:txBody>
      </p:sp>
      <p:sp>
        <p:nvSpPr>
          <p:cNvPr id="9" name="Text 4"/>
          <p:cNvSpPr/>
          <p:nvPr/>
        </p:nvSpPr>
        <p:spPr>
          <a:xfrm>
            <a:off x="5237798" y="6263164"/>
            <a:ext cx="4154686" cy="69342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Gérer les compétences et les disponibilités.</a:t>
            </a:r>
            <a:endParaRPr lang="en-US" sz="1700" dirty="0"/>
          </a:p>
        </p:txBody>
      </p:sp>
      <p:pic>
        <p:nvPicPr>
          <p:cNvPr id="10" name="Image 3" descr="preencoded.png"/>
          <p:cNvPicPr>
            <a:picLocks noChangeAspect="1"/>
          </p:cNvPicPr>
          <p:nvPr/>
        </p:nvPicPr>
        <p:blipFill>
          <a:blip r:embed="rId6"/>
          <a:stretch>
            <a:fillRect/>
          </a:stretch>
        </p:blipFill>
        <p:spPr>
          <a:xfrm>
            <a:off x="9717405" y="5018842"/>
            <a:ext cx="541615" cy="541615"/>
          </a:xfrm>
          <a:prstGeom prst="rect">
            <a:avLst/>
          </a:prstGeom>
        </p:spPr>
      </p:pic>
      <p:sp>
        <p:nvSpPr>
          <p:cNvPr id="11" name="Text 5"/>
          <p:cNvSpPr/>
          <p:nvPr/>
        </p:nvSpPr>
        <p:spPr>
          <a:xfrm>
            <a:off x="9717405" y="5777032"/>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Technologie Clé</a:t>
            </a:r>
            <a:endParaRPr lang="en-US" sz="2200" dirty="0"/>
          </a:p>
        </p:txBody>
      </p:sp>
      <p:sp>
        <p:nvSpPr>
          <p:cNvPr id="12" name="Text 6"/>
          <p:cNvSpPr/>
          <p:nvPr/>
        </p:nvSpPr>
        <p:spPr>
          <a:xfrm>
            <a:off x="9717405" y="6263164"/>
            <a:ext cx="4154567" cy="346710"/>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Symfony et MySQL via Docker.</a:t>
            </a:r>
            <a:endParaRPr lang="en-US" sz="1700" dirty="0"/>
          </a:p>
        </p:txBody>
      </p:sp>
      <p:sp>
        <p:nvSpPr>
          <p:cNvPr id="13" name="Rectangle 12">
            <a:extLst>
              <a:ext uri="{FF2B5EF4-FFF2-40B4-BE49-F238E27FC236}">
                <a16:creationId xmlns:a16="http://schemas.microsoft.com/office/drawing/2014/main" id="{6A914B18-10EC-D1B7-C9A8-8E3F8F771810}"/>
              </a:ext>
            </a:extLst>
          </p:cNvPr>
          <p:cNvSpPr/>
          <p:nvPr/>
        </p:nvSpPr>
        <p:spPr>
          <a:xfrm>
            <a:off x="12657762" y="7459038"/>
            <a:ext cx="1869897" cy="69342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8309" y="2356366"/>
            <a:ext cx="6028015"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Prérequis et Installation</a:t>
            </a:r>
            <a:endParaRPr lang="en-US" sz="4450" dirty="0"/>
          </a:p>
        </p:txBody>
      </p:sp>
      <p:sp>
        <p:nvSpPr>
          <p:cNvPr id="3" name="Text 1"/>
          <p:cNvSpPr/>
          <p:nvPr/>
        </p:nvSpPr>
        <p:spPr>
          <a:xfrm>
            <a:off x="758309" y="3610570"/>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7068F4"/>
                </a:solidFill>
                <a:latin typeface="Barlow Bold" pitchFamily="34" charset="0"/>
                <a:ea typeface="Barlow Bold" pitchFamily="34" charset="-122"/>
                <a:cs typeface="Barlow Bold" pitchFamily="34" charset="-120"/>
              </a:rPr>
              <a:t>Outils Nécessaires</a:t>
            </a:r>
            <a:endParaRPr lang="en-US" sz="2200" dirty="0"/>
          </a:p>
        </p:txBody>
      </p:sp>
      <p:sp>
        <p:nvSpPr>
          <p:cNvPr id="4" name="Text 2"/>
          <p:cNvSpPr/>
          <p:nvPr/>
        </p:nvSpPr>
        <p:spPr>
          <a:xfrm>
            <a:off x="758309" y="4183380"/>
            <a:ext cx="6292572" cy="346710"/>
          </a:xfrm>
          <a:prstGeom prst="rect">
            <a:avLst/>
          </a:prstGeom>
          <a:noFill/>
          <a:ln/>
        </p:spPr>
        <p:txBody>
          <a:bodyPr wrap="none" lIns="0" tIns="0" rIns="0" bIns="0" rtlCol="0" anchor="t"/>
          <a:lstStyle/>
          <a:p>
            <a:pPr marL="342900" indent="-342900">
              <a:lnSpc>
                <a:spcPts val="2700"/>
              </a:lnSpc>
              <a:buSzPct val="100000"/>
              <a:buChar char="•"/>
            </a:pPr>
            <a:r>
              <a:rPr lang="en-US" sz="1700" dirty="0">
                <a:solidFill>
                  <a:srgbClr val="272525"/>
                </a:solidFill>
                <a:latin typeface="Montserrat" pitchFamily="34" charset="0"/>
                <a:ea typeface="Montserrat" pitchFamily="34" charset="-122"/>
                <a:cs typeface="Montserrat" pitchFamily="34" charset="-120"/>
              </a:rPr>
              <a:t>PHP 8+</a:t>
            </a:r>
            <a:endParaRPr lang="en-US" sz="1700" dirty="0"/>
          </a:p>
        </p:txBody>
      </p:sp>
      <p:sp>
        <p:nvSpPr>
          <p:cNvPr id="5" name="Text 3"/>
          <p:cNvSpPr/>
          <p:nvPr/>
        </p:nvSpPr>
        <p:spPr>
          <a:xfrm>
            <a:off x="758309" y="4605814"/>
            <a:ext cx="6292572" cy="346710"/>
          </a:xfrm>
          <a:prstGeom prst="rect">
            <a:avLst/>
          </a:prstGeom>
          <a:noFill/>
          <a:ln/>
        </p:spPr>
        <p:txBody>
          <a:bodyPr wrap="none" lIns="0" tIns="0" rIns="0" bIns="0" rtlCol="0" anchor="t"/>
          <a:lstStyle/>
          <a:p>
            <a:pPr marL="342900" indent="-342900">
              <a:lnSpc>
                <a:spcPts val="2700"/>
              </a:lnSpc>
              <a:buSzPct val="100000"/>
              <a:buChar char="•"/>
            </a:pPr>
            <a:r>
              <a:rPr lang="en-US" sz="1700" dirty="0">
                <a:solidFill>
                  <a:srgbClr val="272525"/>
                </a:solidFill>
                <a:latin typeface="Montserrat" pitchFamily="34" charset="0"/>
                <a:ea typeface="Montserrat" pitchFamily="34" charset="-122"/>
                <a:cs typeface="Montserrat" pitchFamily="34" charset="-120"/>
              </a:rPr>
              <a:t>Composer</a:t>
            </a:r>
            <a:endParaRPr lang="en-US" sz="1700" dirty="0"/>
          </a:p>
        </p:txBody>
      </p:sp>
      <p:sp>
        <p:nvSpPr>
          <p:cNvPr id="6" name="Text 4"/>
          <p:cNvSpPr/>
          <p:nvPr/>
        </p:nvSpPr>
        <p:spPr>
          <a:xfrm>
            <a:off x="758309" y="5028248"/>
            <a:ext cx="6292572" cy="346710"/>
          </a:xfrm>
          <a:prstGeom prst="rect">
            <a:avLst/>
          </a:prstGeom>
          <a:noFill/>
          <a:ln/>
        </p:spPr>
        <p:txBody>
          <a:bodyPr wrap="none" lIns="0" tIns="0" rIns="0" bIns="0" rtlCol="0" anchor="t"/>
          <a:lstStyle/>
          <a:p>
            <a:pPr marL="342900" indent="-342900">
              <a:lnSpc>
                <a:spcPts val="2700"/>
              </a:lnSpc>
              <a:buSzPct val="100000"/>
              <a:buChar char="•"/>
            </a:pPr>
            <a:r>
              <a:rPr lang="en-US" sz="1700" dirty="0">
                <a:solidFill>
                  <a:srgbClr val="272525"/>
                </a:solidFill>
                <a:latin typeface="Montserrat" pitchFamily="34" charset="0"/>
                <a:ea typeface="Montserrat" pitchFamily="34" charset="-122"/>
                <a:cs typeface="Montserrat" pitchFamily="34" charset="-120"/>
              </a:rPr>
              <a:t>Symfony CLI</a:t>
            </a:r>
            <a:endParaRPr lang="en-US" sz="1700" dirty="0"/>
          </a:p>
        </p:txBody>
      </p:sp>
      <p:sp>
        <p:nvSpPr>
          <p:cNvPr id="7" name="Text 5"/>
          <p:cNvSpPr/>
          <p:nvPr/>
        </p:nvSpPr>
        <p:spPr>
          <a:xfrm>
            <a:off x="758309" y="5450681"/>
            <a:ext cx="6292572" cy="346710"/>
          </a:xfrm>
          <a:prstGeom prst="rect">
            <a:avLst/>
          </a:prstGeom>
          <a:noFill/>
          <a:ln/>
        </p:spPr>
        <p:txBody>
          <a:bodyPr wrap="none" lIns="0" tIns="0" rIns="0" bIns="0" rtlCol="0" anchor="t"/>
          <a:lstStyle/>
          <a:p>
            <a:pPr marL="342900" indent="-342900">
              <a:lnSpc>
                <a:spcPts val="2700"/>
              </a:lnSpc>
              <a:buSzPct val="100000"/>
              <a:buChar char="•"/>
            </a:pPr>
            <a:r>
              <a:rPr lang="en-US" sz="1700" dirty="0">
                <a:solidFill>
                  <a:srgbClr val="272525"/>
                </a:solidFill>
                <a:latin typeface="Montserrat" pitchFamily="34" charset="0"/>
                <a:ea typeface="Montserrat" pitchFamily="34" charset="-122"/>
                <a:cs typeface="Montserrat" pitchFamily="34" charset="-120"/>
              </a:rPr>
              <a:t>Docker</a:t>
            </a:r>
            <a:endParaRPr lang="en-US" sz="1700" dirty="0"/>
          </a:p>
        </p:txBody>
      </p:sp>
      <p:sp>
        <p:nvSpPr>
          <p:cNvPr id="8" name="Text 6"/>
          <p:cNvSpPr/>
          <p:nvPr/>
        </p:nvSpPr>
        <p:spPr>
          <a:xfrm>
            <a:off x="7587139" y="3610570"/>
            <a:ext cx="3252311" cy="356235"/>
          </a:xfrm>
          <a:prstGeom prst="rect">
            <a:avLst/>
          </a:prstGeom>
          <a:noFill/>
          <a:ln/>
        </p:spPr>
        <p:txBody>
          <a:bodyPr wrap="none" lIns="0" tIns="0" rIns="0" bIns="0" rtlCol="0" anchor="t"/>
          <a:lstStyle/>
          <a:p>
            <a:pPr marL="0" indent="0">
              <a:lnSpc>
                <a:spcPts val="2800"/>
              </a:lnSpc>
              <a:buNone/>
            </a:pPr>
            <a:r>
              <a:rPr lang="en-US" sz="2200" b="1" dirty="0">
                <a:solidFill>
                  <a:srgbClr val="7068F4"/>
                </a:solidFill>
                <a:latin typeface="Barlow Bold" pitchFamily="34" charset="0"/>
                <a:ea typeface="Barlow Bold" pitchFamily="34" charset="-122"/>
                <a:cs typeface="Barlow Bold" pitchFamily="34" charset="-120"/>
              </a:rPr>
              <a:t>Commandes d'Installation</a:t>
            </a:r>
            <a:endParaRPr lang="en-US" sz="2200" dirty="0"/>
          </a:p>
        </p:txBody>
      </p:sp>
      <p:sp>
        <p:nvSpPr>
          <p:cNvPr id="9" name="Shape 7"/>
          <p:cNvSpPr/>
          <p:nvPr/>
        </p:nvSpPr>
        <p:spPr>
          <a:xfrm>
            <a:off x="7587139" y="4210526"/>
            <a:ext cx="6292572" cy="1364933"/>
          </a:xfrm>
          <a:prstGeom prst="roundRect">
            <a:avLst>
              <a:gd name="adj" fmla="val 14286"/>
            </a:avLst>
          </a:prstGeom>
          <a:solidFill>
            <a:srgbClr val="D2CFFC"/>
          </a:solidFill>
          <a:ln/>
        </p:spPr>
        <p:txBody>
          <a:bodyPr/>
          <a:lstStyle/>
          <a:p>
            <a:endParaRPr lang="fr-FR"/>
          </a:p>
        </p:txBody>
      </p:sp>
      <p:sp>
        <p:nvSpPr>
          <p:cNvPr id="10" name="Shape 8"/>
          <p:cNvSpPr/>
          <p:nvPr/>
        </p:nvSpPr>
        <p:spPr>
          <a:xfrm>
            <a:off x="7576423" y="4210526"/>
            <a:ext cx="6314003" cy="1364933"/>
          </a:xfrm>
          <a:prstGeom prst="roundRect">
            <a:avLst>
              <a:gd name="adj" fmla="val 2381"/>
            </a:avLst>
          </a:prstGeom>
          <a:solidFill>
            <a:srgbClr val="D2CFFC"/>
          </a:solidFill>
          <a:ln/>
        </p:spPr>
        <p:txBody>
          <a:bodyPr/>
          <a:lstStyle/>
          <a:p>
            <a:endParaRPr lang="fr-FR"/>
          </a:p>
        </p:txBody>
      </p:sp>
      <p:sp>
        <p:nvSpPr>
          <p:cNvPr id="11" name="Text 9"/>
          <p:cNvSpPr/>
          <p:nvPr/>
        </p:nvSpPr>
        <p:spPr>
          <a:xfrm>
            <a:off x="7792998" y="4372928"/>
            <a:ext cx="5880854" cy="1040130"/>
          </a:xfrm>
          <a:prstGeom prst="rect">
            <a:avLst/>
          </a:prstGeom>
          <a:noFill/>
          <a:ln/>
        </p:spPr>
        <p:txBody>
          <a:bodyPr wrap="square" lIns="0" tIns="0" rIns="0" bIns="0" rtlCol="0" anchor="t"/>
          <a:lstStyle/>
          <a:p>
            <a:pPr marL="0" indent="0">
              <a:lnSpc>
                <a:spcPts val="2700"/>
              </a:lnSpc>
              <a:buNone/>
            </a:pPr>
            <a:r>
              <a:rPr lang="en-US" sz="1700" dirty="0">
                <a:solidFill>
                  <a:srgbClr val="272525"/>
                </a:solidFill>
                <a:highlight>
                  <a:srgbClr val="D2CFFC"/>
                </a:highlight>
                <a:latin typeface="Consolas" pitchFamily="34" charset="0"/>
                <a:ea typeface="Consolas" pitchFamily="34" charset="-122"/>
                <a:cs typeface="Consolas" pitchFamily="34" charset="-120"/>
              </a:rPr>
              <a:t>composer create-project symfony/skeleton hackathon</a:t>
            </a:r>
            <a:endParaRPr lang="en-US" sz="1700" dirty="0"/>
          </a:p>
          <a:p>
            <a:pPr marL="0" indent="0">
              <a:lnSpc>
                <a:spcPts val="2700"/>
              </a:lnSpc>
              <a:buNone/>
            </a:pPr>
            <a:r>
              <a:rPr lang="en-US" sz="1700" dirty="0">
                <a:solidFill>
                  <a:srgbClr val="272525"/>
                </a:solidFill>
                <a:highlight>
                  <a:srgbClr val="D2CFFC"/>
                </a:highlight>
                <a:latin typeface="Consolas" pitchFamily="34" charset="0"/>
                <a:ea typeface="Consolas" pitchFamily="34" charset="-122"/>
                <a:cs typeface="Consolas" pitchFamily="34" charset="-120"/>
              </a:rPr>
              <a:t>cd hackathon</a:t>
            </a:r>
            <a:endParaRPr lang="en-US" sz="1700" dirty="0"/>
          </a:p>
          <a:p>
            <a:pPr marL="0" indent="0">
              <a:lnSpc>
                <a:spcPts val="2700"/>
              </a:lnSpc>
              <a:buNone/>
            </a:pPr>
            <a:r>
              <a:rPr lang="en-US" sz="1700" dirty="0">
                <a:solidFill>
                  <a:srgbClr val="272525"/>
                </a:solidFill>
                <a:highlight>
                  <a:srgbClr val="D2CFFC"/>
                </a:highlight>
                <a:latin typeface="Consolas" pitchFamily="34" charset="0"/>
                <a:ea typeface="Consolas" pitchFamily="34" charset="-122"/>
                <a:cs typeface="Consolas" pitchFamily="34" charset="-120"/>
              </a:rPr>
              <a:t>composer require symfony/webapp-pack</a:t>
            </a:r>
            <a:endParaRPr lang="en-US" sz="1700" dirty="0"/>
          </a:p>
        </p:txBody>
      </p:sp>
      <p:sp>
        <p:nvSpPr>
          <p:cNvPr id="12" name="Rectangle 11">
            <a:extLst>
              <a:ext uri="{FF2B5EF4-FFF2-40B4-BE49-F238E27FC236}">
                <a16:creationId xmlns:a16="http://schemas.microsoft.com/office/drawing/2014/main" id="{A4A5A50B-9A87-7DDA-7655-EB99B9CDCC60}"/>
              </a:ext>
            </a:extLst>
          </p:cNvPr>
          <p:cNvSpPr/>
          <p:nvPr/>
        </p:nvSpPr>
        <p:spPr>
          <a:xfrm>
            <a:off x="12760503" y="7459038"/>
            <a:ext cx="1869897" cy="69342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1798439"/>
            <a:ext cx="7506772"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Base de Données avec Docker</a:t>
            </a:r>
            <a:endParaRPr lang="en-US" sz="4450" dirty="0"/>
          </a:p>
        </p:txBody>
      </p:sp>
      <p:pic>
        <p:nvPicPr>
          <p:cNvPr id="4" name="Image 1" descr="preencoded.png"/>
          <p:cNvPicPr>
            <a:picLocks noChangeAspect="1"/>
          </p:cNvPicPr>
          <p:nvPr/>
        </p:nvPicPr>
        <p:blipFill>
          <a:blip r:embed="rId4"/>
          <a:stretch>
            <a:fillRect/>
          </a:stretch>
        </p:blipFill>
        <p:spPr>
          <a:xfrm>
            <a:off x="758309" y="2836069"/>
            <a:ext cx="1083231" cy="1299924"/>
          </a:xfrm>
          <a:prstGeom prst="rect">
            <a:avLst/>
          </a:prstGeom>
        </p:spPr>
      </p:pic>
      <p:sp>
        <p:nvSpPr>
          <p:cNvPr id="5" name="Text 1"/>
          <p:cNvSpPr/>
          <p:nvPr/>
        </p:nvSpPr>
        <p:spPr>
          <a:xfrm>
            <a:off x="2166461" y="3052643"/>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docker-compose.yml</a:t>
            </a:r>
            <a:endParaRPr lang="en-US" sz="2200" dirty="0"/>
          </a:p>
        </p:txBody>
      </p:sp>
      <p:sp>
        <p:nvSpPr>
          <p:cNvPr id="6" name="Text 2"/>
          <p:cNvSpPr/>
          <p:nvPr/>
        </p:nvSpPr>
        <p:spPr>
          <a:xfrm>
            <a:off x="2166461" y="3538776"/>
            <a:ext cx="6219230" cy="346710"/>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Contient la configuration de MySQL.</a:t>
            </a:r>
            <a:endParaRPr lang="en-US" sz="1700" dirty="0"/>
          </a:p>
        </p:txBody>
      </p:sp>
      <p:pic>
        <p:nvPicPr>
          <p:cNvPr id="7" name="Image 2" descr="preencoded.png"/>
          <p:cNvPicPr>
            <a:picLocks noChangeAspect="1"/>
          </p:cNvPicPr>
          <p:nvPr/>
        </p:nvPicPr>
        <p:blipFill>
          <a:blip r:embed="rId5"/>
          <a:stretch>
            <a:fillRect/>
          </a:stretch>
        </p:blipFill>
        <p:spPr>
          <a:xfrm>
            <a:off x="758309" y="4135993"/>
            <a:ext cx="1083231" cy="2295049"/>
          </a:xfrm>
          <a:prstGeom prst="rect">
            <a:avLst/>
          </a:prstGeom>
        </p:spPr>
      </p:pic>
      <p:sp>
        <p:nvSpPr>
          <p:cNvPr id="8" name="Text 3"/>
          <p:cNvSpPr/>
          <p:nvPr/>
        </p:nvSpPr>
        <p:spPr>
          <a:xfrm>
            <a:off x="2166461" y="4352568"/>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Démarrage</a:t>
            </a:r>
            <a:endParaRPr lang="en-US" sz="2200" dirty="0"/>
          </a:p>
        </p:txBody>
      </p:sp>
      <p:sp>
        <p:nvSpPr>
          <p:cNvPr id="9" name="Shape 4"/>
          <p:cNvSpPr/>
          <p:nvPr/>
        </p:nvSpPr>
        <p:spPr>
          <a:xfrm>
            <a:off x="2166461" y="4952524"/>
            <a:ext cx="6219230" cy="671512"/>
          </a:xfrm>
          <a:prstGeom prst="roundRect">
            <a:avLst>
              <a:gd name="adj" fmla="val 29038"/>
            </a:avLst>
          </a:prstGeom>
          <a:solidFill>
            <a:srgbClr val="D2CFFC"/>
          </a:solidFill>
          <a:ln/>
        </p:spPr>
        <p:txBody>
          <a:bodyPr/>
          <a:lstStyle/>
          <a:p>
            <a:endParaRPr lang="fr-FR"/>
          </a:p>
        </p:txBody>
      </p:sp>
      <p:sp>
        <p:nvSpPr>
          <p:cNvPr id="10" name="Shape 5"/>
          <p:cNvSpPr/>
          <p:nvPr/>
        </p:nvSpPr>
        <p:spPr>
          <a:xfrm>
            <a:off x="2155746" y="4952524"/>
            <a:ext cx="6240661" cy="671512"/>
          </a:xfrm>
          <a:prstGeom prst="roundRect">
            <a:avLst>
              <a:gd name="adj" fmla="val 4840"/>
            </a:avLst>
          </a:prstGeom>
          <a:solidFill>
            <a:srgbClr val="D2CFFC"/>
          </a:solidFill>
          <a:ln/>
        </p:spPr>
        <p:txBody>
          <a:bodyPr/>
          <a:lstStyle/>
          <a:p>
            <a:endParaRPr lang="fr-FR"/>
          </a:p>
        </p:txBody>
      </p:sp>
      <p:sp>
        <p:nvSpPr>
          <p:cNvPr id="11" name="Text 6"/>
          <p:cNvSpPr/>
          <p:nvPr/>
        </p:nvSpPr>
        <p:spPr>
          <a:xfrm>
            <a:off x="2372320" y="5114925"/>
            <a:ext cx="5807512" cy="346710"/>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highlight>
                  <a:srgbClr val="D2CFFC"/>
                </a:highlight>
                <a:latin typeface="Consolas" pitchFamily="34" charset="0"/>
                <a:ea typeface="Consolas" pitchFamily="34" charset="-122"/>
                <a:cs typeface="Consolas" pitchFamily="34" charset="-120"/>
              </a:rPr>
              <a:t>docker-compose up -d</a:t>
            </a:r>
            <a:endParaRPr lang="en-US" sz="1700" dirty="0"/>
          </a:p>
        </p:txBody>
      </p:sp>
      <p:sp>
        <p:nvSpPr>
          <p:cNvPr id="12" name="Text 7"/>
          <p:cNvSpPr/>
          <p:nvPr/>
        </p:nvSpPr>
        <p:spPr>
          <a:xfrm>
            <a:off x="2166461" y="5867757"/>
            <a:ext cx="6219230" cy="346710"/>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Lance les services Docker.</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1707118"/>
            <a:ext cx="7398425"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Création des Entités Doctrine</a:t>
            </a:r>
            <a:endParaRPr lang="en-US" sz="4450" dirty="0"/>
          </a:p>
        </p:txBody>
      </p:sp>
      <p:sp>
        <p:nvSpPr>
          <p:cNvPr id="4" name="Shape 1"/>
          <p:cNvSpPr/>
          <p:nvPr/>
        </p:nvSpPr>
        <p:spPr>
          <a:xfrm>
            <a:off x="758309" y="2744748"/>
            <a:ext cx="7627382" cy="1265992"/>
          </a:xfrm>
          <a:prstGeom prst="roundRect">
            <a:avLst>
              <a:gd name="adj" fmla="val 15403"/>
            </a:avLst>
          </a:prstGeom>
          <a:solidFill>
            <a:srgbClr val="EEEFF5"/>
          </a:solidFill>
          <a:ln/>
          <a:effectLst>
            <a:outerShdw blurRad="53340" dist="26670" dir="13500000" algn="bl" rotWithShape="0">
              <a:srgbClr val="FFFFFF">
                <a:alpha val="70000"/>
              </a:srgbClr>
            </a:outerShdw>
          </a:effectLst>
        </p:spPr>
        <p:txBody>
          <a:bodyPr/>
          <a:lstStyle/>
          <a:p>
            <a:endParaRPr lang="fr-FR"/>
          </a:p>
        </p:txBody>
      </p:sp>
      <p:sp>
        <p:nvSpPr>
          <p:cNvPr id="5" name="Text 2"/>
          <p:cNvSpPr/>
          <p:nvPr/>
        </p:nvSpPr>
        <p:spPr>
          <a:xfrm>
            <a:off x="974884" y="2961323"/>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272525"/>
                </a:solidFill>
                <a:latin typeface="Barlow Bold" pitchFamily="34" charset="0"/>
                <a:ea typeface="Barlow Bold" pitchFamily="34" charset="-122"/>
                <a:cs typeface="Barlow Bold" pitchFamily="34" charset="-120"/>
              </a:rPr>
              <a:t>Modèle de Données</a:t>
            </a:r>
            <a:endParaRPr lang="en-US" sz="2200" dirty="0"/>
          </a:p>
        </p:txBody>
      </p:sp>
      <p:sp>
        <p:nvSpPr>
          <p:cNvPr id="6" name="Text 3"/>
          <p:cNvSpPr/>
          <p:nvPr/>
        </p:nvSpPr>
        <p:spPr>
          <a:xfrm>
            <a:off x="974884" y="3447455"/>
            <a:ext cx="7194233" cy="346710"/>
          </a:xfrm>
          <a:prstGeom prst="rect">
            <a:avLst/>
          </a:prstGeom>
          <a:noFill/>
          <a:ln/>
        </p:spPr>
        <p:txBody>
          <a:bodyPr wrap="non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Employé, Chantier, Affectation, etc.</a:t>
            </a:r>
            <a:endParaRPr lang="en-US" sz="1700" dirty="0"/>
          </a:p>
        </p:txBody>
      </p:sp>
      <p:sp>
        <p:nvSpPr>
          <p:cNvPr id="7" name="Shape 4"/>
          <p:cNvSpPr/>
          <p:nvPr/>
        </p:nvSpPr>
        <p:spPr>
          <a:xfrm>
            <a:off x="758309" y="4227314"/>
            <a:ext cx="7627382" cy="2295049"/>
          </a:xfrm>
          <a:prstGeom prst="roundRect">
            <a:avLst>
              <a:gd name="adj" fmla="val 8496"/>
            </a:avLst>
          </a:prstGeom>
          <a:solidFill>
            <a:srgbClr val="EEEFF5"/>
          </a:solidFill>
          <a:ln/>
          <a:effectLst>
            <a:outerShdw blurRad="53340" dist="26670" dir="13500000" algn="bl" rotWithShape="0">
              <a:srgbClr val="FFFFFF">
                <a:alpha val="70000"/>
              </a:srgbClr>
            </a:outerShdw>
          </a:effectLst>
        </p:spPr>
        <p:txBody>
          <a:bodyPr/>
          <a:lstStyle/>
          <a:p>
            <a:endParaRPr lang="fr-FR"/>
          </a:p>
        </p:txBody>
      </p:sp>
      <p:sp>
        <p:nvSpPr>
          <p:cNvPr id="8" name="Text 5"/>
          <p:cNvSpPr/>
          <p:nvPr/>
        </p:nvSpPr>
        <p:spPr>
          <a:xfrm>
            <a:off x="974884" y="4443889"/>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272525"/>
                </a:solidFill>
                <a:latin typeface="Barlow Bold" pitchFamily="34" charset="0"/>
                <a:ea typeface="Barlow Bold" pitchFamily="34" charset="-122"/>
                <a:cs typeface="Barlow Bold" pitchFamily="34" charset="-120"/>
              </a:rPr>
              <a:t>Commande</a:t>
            </a:r>
            <a:endParaRPr lang="en-US" sz="2200" dirty="0"/>
          </a:p>
        </p:txBody>
      </p:sp>
      <p:sp>
        <p:nvSpPr>
          <p:cNvPr id="9" name="Shape 6"/>
          <p:cNvSpPr/>
          <p:nvPr/>
        </p:nvSpPr>
        <p:spPr>
          <a:xfrm>
            <a:off x="974884" y="5043845"/>
            <a:ext cx="7194233" cy="671512"/>
          </a:xfrm>
          <a:prstGeom prst="roundRect">
            <a:avLst>
              <a:gd name="adj" fmla="val 29038"/>
            </a:avLst>
          </a:prstGeom>
          <a:solidFill>
            <a:srgbClr val="D2CFFC"/>
          </a:solidFill>
          <a:ln/>
        </p:spPr>
        <p:txBody>
          <a:bodyPr/>
          <a:lstStyle/>
          <a:p>
            <a:endParaRPr lang="fr-FR"/>
          </a:p>
        </p:txBody>
      </p:sp>
      <p:sp>
        <p:nvSpPr>
          <p:cNvPr id="10" name="Shape 7"/>
          <p:cNvSpPr/>
          <p:nvPr/>
        </p:nvSpPr>
        <p:spPr>
          <a:xfrm>
            <a:off x="964168" y="5043845"/>
            <a:ext cx="7215664" cy="671512"/>
          </a:xfrm>
          <a:prstGeom prst="roundRect">
            <a:avLst>
              <a:gd name="adj" fmla="val 4840"/>
            </a:avLst>
          </a:prstGeom>
          <a:solidFill>
            <a:srgbClr val="D2CFFC"/>
          </a:solidFill>
          <a:ln/>
        </p:spPr>
        <p:txBody>
          <a:bodyPr/>
          <a:lstStyle/>
          <a:p>
            <a:endParaRPr lang="fr-FR"/>
          </a:p>
        </p:txBody>
      </p:sp>
      <p:sp>
        <p:nvSpPr>
          <p:cNvPr id="11" name="Text 8"/>
          <p:cNvSpPr/>
          <p:nvPr/>
        </p:nvSpPr>
        <p:spPr>
          <a:xfrm>
            <a:off x="1180743" y="5206246"/>
            <a:ext cx="6782514" cy="346710"/>
          </a:xfrm>
          <a:prstGeom prst="rect">
            <a:avLst/>
          </a:prstGeom>
          <a:noFill/>
          <a:ln/>
        </p:spPr>
        <p:txBody>
          <a:bodyPr wrap="none" lIns="0" tIns="0" rIns="0" bIns="0" rtlCol="0" anchor="t"/>
          <a:lstStyle/>
          <a:p>
            <a:pPr marL="0" indent="0">
              <a:lnSpc>
                <a:spcPts val="2700"/>
              </a:lnSpc>
              <a:buNone/>
            </a:pPr>
            <a:r>
              <a:rPr lang="en-US" sz="1700" dirty="0">
                <a:solidFill>
                  <a:srgbClr val="272525"/>
                </a:solidFill>
                <a:highlight>
                  <a:srgbClr val="D2CFFC"/>
                </a:highlight>
                <a:latin typeface="Consolas" pitchFamily="34" charset="0"/>
                <a:ea typeface="Consolas" pitchFamily="34" charset="-122"/>
                <a:cs typeface="Consolas" pitchFamily="34" charset="-120"/>
              </a:rPr>
              <a:t>php bin/console make:entity Employe</a:t>
            </a:r>
            <a:endParaRPr lang="en-US" sz="1700" dirty="0"/>
          </a:p>
        </p:txBody>
      </p:sp>
      <p:sp>
        <p:nvSpPr>
          <p:cNvPr id="12" name="Text 9"/>
          <p:cNvSpPr/>
          <p:nvPr/>
        </p:nvSpPr>
        <p:spPr>
          <a:xfrm>
            <a:off x="974884" y="5959078"/>
            <a:ext cx="7194233" cy="346710"/>
          </a:xfrm>
          <a:prstGeom prst="rect">
            <a:avLst/>
          </a:prstGeom>
          <a:noFill/>
          <a:ln/>
        </p:spPr>
        <p:txBody>
          <a:bodyPr wrap="non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Crée une nouvelle entité.</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TotalTime>
  <Words>515</Words>
  <Application>Microsoft Office PowerPoint</Application>
  <PresentationFormat>Personnalisé</PresentationFormat>
  <Paragraphs>107</Paragraphs>
  <Slides>24</Slides>
  <Notes>19</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24</vt:i4>
      </vt:variant>
    </vt:vector>
  </HeadingPairs>
  <TitlesOfParts>
    <vt:vector size="29" baseType="lpstr">
      <vt:lpstr>Consolas</vt:lpstr>
      <vt:lpstr>Barlow Bold</vt:lpstr>
      <vt:lpstr>Montserrat</vt:lpstr>
      <vt:lpstr>Arial</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Tristan Dacier</cp:lastModifiedBy>
  <cp:revision>6</cp:revision>
  <dcterms:created xsi:type="dcterms:W3CDTF">2025-03-06T13:11:47Z</dcterms:created>
  <dcterms:modified xsi:type="dcterms:W3CDTF">2025-03-06T13:42:51Z</dcterms:modified>
</cp:coreProperties>
</file>